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Lst>
  <p:sldSz cx="30175200" cy="42062400"/>
  <p:notesSz cx="6858000" cy="9144000"/>
  <p:defaultTextStyle>
    <a:defPPr>
      <a:defRPr lang="en-US"/>
    </a:defPPr>
    <a:lvl1pPr marL="0" algn="l" defTabSz="3506907" rtl="0" eaLnBrk="1" latinLnBrk="0" hangingPunct="1">
      <a:defRPr sz="6903" kern="1200">
        <a:solidFill>
          <a:schemeClr val="tx1"/>
        </a:solidFill>
        <a:latin typeface="+mn-lt"/>
        <a:ea typeface="+mn-ea"/>
        <a:cs typeface="+mn-cs"/>
      </a:defRPr>
    </a:lvl1pPr>
    <a:lvl2pPr marL="1753453" algn="l" defTabSz="3506907" rtl="0" eaLnBrk="1" latinLnBrk="0" hangingPunct="1">
      <a:defRPr sz="6903" kern="1200">
        <a:solidFill>
          <a:schemeClr val="tx1"/>
        </a:solidFill>
        <a:latin typeface="+mn-lt"/>
        <a:ea typeface="+mn-ea"/>
        <a:cs typeface="+mn-cs"/>
      </a:defRPr>
    </a:lvl2pPr>
    <a:lvl3pPr marL="3506907" algn="l" defTabSz="3506907" rtl="0" eaLnBrk="1" latinLnBrk="0" hangingPunct="1">
      <a:defRPr sz="6903" kern="1200">
        <a:solidFill>
          <a:schemeClr val="tx1"/>
        </a:solidFill>
        <a:latin typeface="+mn-lt"/>
        <a:ea typeface="+mn-ea"/>
        <a:cs typeface="+mn-cs"/>
      </a:defRPr>
    </a:lvl3pPr>
    <a:lvl4pPr marL="5260360" algn="l" defTabSz="3506907" rtl="0" eaLnBrk="1" latinLnBrk="0" hangingPunct="1">
      <a:defRPr sz="6903" kern="1200">
        <a:solidFill>
          <a:schemeClr val="tx1"/>
        </a:solidFill>
        <a:latin typeface="+mn-lt"/>
        <a:ea typeface="+mn-ea"/>
        <a:cs typeface="+mn-cs"/>
      </a:defRPr>
    </a:lvl4pPr>
    <a:lvl5pPr marL="7013814" algn="l" defTabSz="3506907" rtl="0" eaLnBrk="1" latinLnBrk="0" hangingPunct="1">
      <a:defRPr sz="6903" kern="1200">
        <a:solidFill>
          <a:schemeClr val="tx1"/>
        </a:solidFill>
        <a:latin typeface="+mn-lt"/>
        <a:ea typeface="+mn-ea"/>
        <a:cs typeface="+mn-cs"/>
      </a:defRPr>
    </a:lvl5pPr>
    <a:lvl6pPr marL="8767267" algn="l" defTabSz="3506907" rtl="0" eaLnBrk="1" latinLnBrk="0" hangingPunct="1">
      <a:defRPr sz="6903" kern="1200">
        <a:solidFill>
          <a:schemeClr val="tx1"/>
        </a:solidFill>
        <a:latin typeface="+mn-lt"/>
        <a:ea typeface="+mn-ea"/>
        <a:cs typeface="+mn-cs"/>
      </a:defRPr>
    </a:lvl6pPr>
    <a:lvl7pPr marL="10520721" algn="l" defTabSz="3506907" rtl="0" eaLnBrk="1" latinLnBrk="0" hangingPunct="1">
      <a:defRPr sz="6903" kern="1200">
        <a:solidFill>
          <a:schemeClr val="tx1"/>
        </a:solidFill>
        <a:latin typeface="+mn-lt"/>
        <a:ea typeface="+mn-ea"/>
        <a:cs typeface="+mn-cs"/>
      </a:defRPr>
    </a:lvl7pPr>
    <a:lvl8pPr marL="12274174" algn="l" defTabSz="3506907" rtl="0" eaLnBrk="1" latinLnBrk="0" hangingPunct="1">
      <a:defRPr sz="6903" kern="1200">
        <a:solidFill>
          <a:schemeClr val="tx1"/>
        </a:solidFill>
        <a:latin typeface="+mn-lt"/>
        <a:ea typeface="+mn-ea"/>
        <a:cs typeface="+mn-cs"/>
      </a:defRPr>
    </a:lvl8pPr>
    <a:lvl9pPr marL="14027628" algn="l" defTabSz="3506907" rtl="0" eaLnBrk="1" latinLnBrk="0" hangingPunct="1">
      <a:defRPr sz="690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pos="95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61"/>
    <p:restoredTop sz="95029"/>
  </p:normalViewPr>
  <p:slideViewPr>
    <p:cSldViewPr snapToGrid="0" snapToObjects="1">
      <p:cViewPr>
        <p:scale>
          <a:sx n="19" d="100"/>
          <a:sy n="19" d="100"/>
        </p:scale>
        <p:origin x="2880" y="56"/>
      </p:cViewPr>
      <p:guideLst>
        <p:guide orient="horz" pos="13248"/>
        <p:guide pos="9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3140" y="6883826"/>
            <a:ext cx="25648920" cy="14643947"/>
          </a:xfrm>
        </p:spPr>
        <p:txBody>
          <a:bodyPr anchor="b"/>
          <a:lstStyle>
            <a:lvl1pPr algn="ctr">
              <a:defRPr sz="19800"/>
            </a:lvl1pPr>
          </a:lstStyle>
          <a:p>
            <a:r>
              <a:rPr lang="en-US" smtClean="0"/>
              <a:t>Click to edit Master title style</a:t>
            </a:r>
            <a:endParaRPr lang="en-US" dirty="0"/>
          </a:p>
        </p:txBody>
      </p:sp>
      <p:sp>
        <p:nvSpPr>
          <p:cNvPr id="3" name="Subtitle 2"/>
          <p:cNvSpPr>
            <a:spLocks noGrp="1"/>
          </p:cNvSpPr>
          <p:nvPr>
            <p:ph type="subTitle" idx="1"/>
          </p:nvPr>
        </p:nvSpPr>
        <p:spPr>
          <a:xfrm>
            <a:off x="3771900" y="22092500"/>
            <a:ext cx="22631400" cy="10155340"/>
          </a:xfrm>
        </p:spPr>
        <p:txBody>
          <a:bodyPr/>
          <a:lstStyle>
            <a:lvl1pPr marL="0" indent="0" algn="ctr">
              <a:buNone/>
              <a:defRPr sz="7920"/>
            </a:lvl1pPr>
            <a:lvl2pPr marL="1508760" indent="0" algn="ctr">
              <a:buNone/>
              <a:defRPr sz="6600"/>
            </a:lvl2pPr>
            <a:lvl3pPr marL="3017520" indent="0" algn="ctr">
              <a:buNone/>
              <a:defRPr sz="5940"/>
            </a:lvl3pPr>
            <a:lvl4pPr marL="4526280" indent="0" algn="ctr">
              <a:buNone/>
              <a:defRPr sz="5280"/>
            </a:lvl4pPr>
            <a:lvl5pPr marL="6035040" indent="0" algn="ctr">
              <a:buNone/>
              <a:defRPr sz="5280"/>
            </a:lvl5pPr>
            <a:lvl6pPr marL="7543800" indent="0" algn="ctr">
              <a:buNone/>
              <a:defRPr sz="5280"/>
            </a:lvl6pPr>
            <a:lvl7pPr marL="9052560" indent="0" algn="ctr">
              <a:buNone/>
              <a:defRPr sz="5280"/>
            </a:lvl7pPr>
            <a:lvl8pPr marL="10561320" indent="0" algn="ctr">
              <a:buNone/>
              <a:defRPr sz="5280"/>
            </a:lvl8pPr>
            <a:lvl9pPr marL="12070080" indent="0" algn="ctr">
              <a:buNone/>
              <a:defRPr sz="52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D06D962-4E1F-3147-A193-5DF84CC76E72}"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62720-900F-444D-89A0-E039F8CE9CE8}" type="slidenum">
              <a:rPr lang="en-US" smtClean="0"/>
              <a:t>‹#›</a:t>
            </a:fld>
            <a:endParaRPr lang="en-US"/>
          </a:p>
        </p:txBody>
      </p:sp>
    </p:spTree>
    <p:extLst>
      <p:ext uri="{BB962C8B-B14F-4D97-AF65-F5344CB8AC3E}">
        <p14:creationId xmlns:p14="http://schemas.microsoft.com/office/powerpoint/2010/main" val="1211572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06D962-4E1F-3147-A193-5DF84CC76E72}"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62720-900F-444D-89A0-E039F8CE9CE8}" type="slidenum">
              <a:rPr lang="en-US" smtClean="0"/>
              <a:t>‹#›</a:t>
            </a:fld>
            <a:endParaRPr lang="en-US"/>
          </a:p>
        </p:txBody>
      </p:sp>
    </p:spTree>
    <p:extLst>
      <p:ext uri="{BB962C8B-B14F-4D97-AF65-F5344CB8AC3E}">
        <p14:creationId xmlns:p14="http://schemas.microsoft.com/office/powerpoint/2010/main" val="1996707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94129" y="2239433"/>
            <a:ext cx="6506528" cy="3564594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074546" y="2239433"/>
            <a:ext cx="19142393" cy="356459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06D962-4E1F-3147-A193-5DF84CC76E72}"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62720-900F-444D-89A0-E039F8CE9CE8}" type="slidenum">
              <a:rPr lang="en-US" smtClean="0"/>
              <a:t>‹#›</a:t>
            </a:fld>
            <a:endParaRPr lang="en-US"/>
          </a:p>
        </p:txBody>
      </p:sp>
    </p:spTree>
    <p:extLst>
      <p:ext uri="{BB962C8B-B14F-4D97-AF65-F5344CB8AC3E}">
        <p14:creationId xmlns:p14="http://schemas.microsoft.com/office/powerpoint/2010/main" val="2089350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06D962-4E1F-3147-A193-5DF84CC76E72}"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62720-900F-444D-89A0-E039F8CE9CE8}" type="slidenum">
              <a:rPr lang="en-US" smtClean="0"/>
              <a:t>‹#›</a:t>
            </a:fld>
            <a:endParaRPr lang="en-US"/>
          </a:p>
        </p:txBody>
      </p:sp>
    </p:spTree>
    <p:extLst>
      <p:ext uri="{BB962C8B-B14F-4D97-AF65-F5344CB8AC3E}">
        <p14:creationId xmlns:p14="http://schemas.microsoft.com/office/powerpoint/2010/main" val="466965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58830" y="10486402"/>
            <a:ext cx="26026110" cy="17496787"/>
          </a:xfrm>
        </p:spPr>
        <p:txBody>
          <a:bodyPr anchor="b"/>
          <a:lstStyle>
            <a:lvl1pPr>
              <a:defRPr sz="19800"/>
            </a:lvl1pPr>
          </a:lstStyle>
          <a:p>
            <a:r>
              <a:rPr lang="en-US" smtClean="0"/>
              <a:t>Click to edit Master title style</a:t>
            </a:r>
            <a:endParaRPr lang="en-US" dirty="0"/>
          </a:p>
        </p:txBody>
      </p:sp>
      <p:sp>
        <p:nvSpPr>
          <p:cNvPr id="3" name="Text Placeholder 2"/>
          <p:cNvSpPr>
            <a:spLocks noGrp="1"/>
          </p:cNvSpPr>
          <p:nvPr>
            <p:ph type="body" idx="1"/>
          </p:nvPr>
        </p:nvSpPr>
        <p:spPr>
          <a:xfrm>
            <a:off x="2058830" y="28148716"/>
            <a:ext cx="26026110" cy="9201147"/>
          </a:xfrm>
        </p:spPr>
        <p:txBody>
          <a:bodyPr/>
          <a:lstStyle>
            <a:lvl1pPr marL="0" indent="0">
              <a:buNone/>
              <a:defRPr sz="7920">
                <a:solidFill>
                  <a:schemeClr val="tx1"/>
                </a:solidFill>
              </a:defRPr>
            </a:lvl1pPr>
            <a:lvl2pPr marL="1508760" indent="0">
              <a:buNone/>
              <a:defRPr sz="6600">
                <a:solidFill>
                  <a:schemeClr val="tx1">
                    <a:tint val="75000"/>
                  </a:schemeClr>
                </a:solidFill>
              </a:defRPr>
            </a:lvl2pPr>
            <a:lvl3pPr marL="3017520" indent="0">
              <a:buNone/>
              <a:defRPr sz="5940">
                <a:solidFill>
                  <a:schemeClr val="tx1">
                    <a:tint val="75000"/>
                  </a:schemeClr>
                </a:solidFill>
              </a:defRPr>
            </a:lvl3pPr>
            <a:lvl4pPr marL="4526280" indent="0">
              <a:buNone/>
              <a:defRPr sz="5280">
                <a:solidFill>
                  <a:schemeClr val="tx1">
                    <a:tint val="75000"/>
                  </a:schemeClr>
                </a:solidFill>
              </a:defRPr>
            </a:lvl4pPr>
            <a:lvl5pPr marL="6035040" indent="0">
              <a:buNone/>
              <a:defRPr sz="5280">
                <a:solidFill>
                  <a:schemeClr val="tx1">
                    <a:tint val="75000"/>
                  </a:schemeClr>
                </a:solidFill>
              </a:defRPr>
            </a:lvl5pPr>
            <a:lvl6pPr marL="7543800" indent="0">
              <a:buNone/>
              <a:defRPr sz="5280">
                <a:solidFill>
                  <a:schemeClr val="tx1">
                    <a:tint val="75000"/>
                  </a:schemeClr>
                </a:solidFill>
              </a:defRPr>
            </a:lvl6pPr>
            <a:lvl7pPr marL="9052560" indent="0">
              <a:buNone/>
              <a:defRPr sz="5280">
                <a:solidFill>
                  <a:schemeClr val="tx1">
                    <a:tint val="75000"/>
                  </a:schemeClr>
                </a:solidFill>
              </a:defRPr>
            </a:lvl7pPr>
            <a:lvl8pPr marL="10561320" indent="0">
              <a:buNone/>
              <a:defRPr sz="5280">
                <a:solidFill>
                  <a:schemeClr val="tx1">
                    <a:tint val="75000"/>
                  </a:schemeClr>
                </a:solidFill>
              </a:defRPr>
            </a:lvl8pPr>
            <a:lvl9pPr marL="12070080" indent="0">
              <a:buNone/>
              <a:defRPr sz="52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06D962-4E1F-3147-A193-5DF84CC76E72}"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62720-900F-444D-89A0-E039F8CE9CE8}" type="slidenum">
              <a:rPr lang="en-US" smtClean="0"/>
              <a:t>‹#›</a:t>
            </a:fld>
            <a:endParaRPr lang="en-US"/>
          </a:p>
        </p:txBody>
      </p:sp>
    </p:spTree>
    <p:extLst>
      <p:ext uri="{BB962C8B-B14F-4D97-AF65-F5344CB8AC3E}">
        <p14:creationId xmlns:p14="http://schemas.microsoft.com/office/powerpoint/2010/main" val="1391240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074545" y="11197167"/>
            <a:ext cx="1282446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5276195" y="11197167"/>
            <a:ext cx="1282446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D06D962-4E1F-3147-A193-5DF84CC76E72}" type="datetimeFigureOut">
              <a:rPr lang="en-US" smtClean="0"/>
              <a:t>7/18/17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562720-900F-444D-89A0-E039F8CE9CE8}" type="slidenum">
              <a:rPr lang="en-US" smtClean="0"/>
              <a:t>‹#›</a:t>
            </a:fld>
            <a:endParaRPr lang="en-US"/>
          </a:p>
        </p:txBody>
      </p:sp>
    </p:spTree>
    <p:extLst>
      <p:ext uri="{BB962C8B-B14F-4D97-AF65-F5344CB8AC3E}">
        <p14:creationId xmlns:p14="http://schemas.microsoft.com/office/powerpoint/2010/main" val="77232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78475" y="2239442"/>
            <a:ext cx="26026110" cy="813012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078479" y="10311133"/>
            <a:ext cx="12765522" cy="5053327"/>
          </a:xfrm>
        </p:spPr>
        <p:txBody>
          <a:bodyPr anchor="b"/>
          <a:lstStyle>
            <a:lvl1pPr marL="0" indent="0">
              <a:buNone/>
              <a:defRPr sz="7920" b="1"/>
            </a:lvl1pPr>
            <a:lvl2pPr marL="1508760" indent="0">
              <a:buNone/>
              <a:defRPr sz="6600" b="1"/>
            </a:lvl2pPr>
            <a:lvl3pPr marL="3017520" indent="0">
              <a:buNone/>
              <a:defRPr sz="5940" b="1"/>
            </a:lvl3pPr>
            <a:lvl4pPr marL="4526280" indent="0">
              <a:buNone/>
              <a:defRPr sz="5280" b="1"/>
            </a:lvl4pPr>
            <a:lvl5pPr marL="6035040" indent="0">
              <a:buNone/>
              <a:defRPr sz="5280" b="1"/>
            </a:lvl5pPr>
            <a:lvl6pPr marL="7543800" indent="0">
              <a:buNone/>
              <a:defRPr sz="5280" b="1"/>
            </a:lvl6pPr>
            <a:lvl7pPr marL="9052560" indent="0">
              <a:buNone/>
              <a:defRPr sz="5280" b="1"/>
            </a:lvl7pPr>
            <a:lvl8pPr marL="10561320" indent="0">
              <a:buNone/>
              <a:defRPr sz="5280" b="1"/>
            </a:lvl8pPr>
            <a:lvl9pPr marL="12070080" indent="0">
              <a:buNone/>
              <a:defRPr sz="5280" b="1"/>
            </a:lvl9pPr>
          </a:lstStyle>
          <a:p>
            <a:pPr lvl="0"/>
            <a:r>
              <a:rPr lang="en-US" smtClean="0"/>
              <a:t>Click to edit Master text styles</a:t>
            </a:r>
          </a:p>
        </p:txBody>
      </p:sp>
      <p:sp>
        <p:nvSpPr>
          <p:cNvPr id="4" name="Content Placeholder 3"/>
          <p:cNvSpPr>
            <a:spLocks noGrp="1"/>
          </p:cNvSpPr>
          <p:nvPr>
            <p:ph sz="half" idx="2"/>
          </p:nvPr>
        </p:nvSpPr>
        <p:spPr>
          <a:xfrm>
            <a:off x="2078479" y="15364460"/>
            <a:ext cx="12765522"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5276197" y="10311133"/>
            <a:ext cx="12828390" cy="5053327"/>
          </a:xfrm>
        </p:spPr>
        <p:txBody>
          <a:bodyPr anchor="b"/>
          <a:lstStyle>
            <a:lvl1pPr marL="0" indent="0">
              <a:buNone/>
              <a:defRPr sz="7920" b="1"/>
            </a:lvl1pPr>
            <a:lvl2pPr marL="1508760" indent="0">
              <a:buNone/>
              <a:defRPr sz="6600" b="1"/>
            </a:lvl2pPr>
            <a:lvl3pPr marL="3017520" indent="0">
              <a:buNone/>
              <a:defRPr sz="5940" b="1"/>
            </a:lvl3pPr>
            <a:lvl4pPr marL="4526280" indent="0">
              <a:buNone/>
              <a:defRPr sz="5280" b="1"/>
            </a:lvl4pPr>
            <a:lvl5pPr marL="6035040" indent="0">
              <a:buNone/>
              <a:defRPr sz="5280" b="1"/>
            </a:lvl5pPr>
            <a:lvl6pPr marL="7543800" indent="0">
              <a:buNone/>
              <a:defRPr sz="5280" b="1"/>
            </a:lvl6pPr>
            <a:lvl7pPr marL="9052560" indent="0">
              <a:buNone/>
              <a:defRPr sz="5280" b="1"/>
            </a:lvl7pPr>
            <a:lvl8pPr marL="10561320" indent="0">
              <a:buNone/>
              <a:defRPr sz="5280" b="1"/>
            </a:lvl8pPr>
            <a:lvl9pPr marL="12070080" indent="0">
              <a:buNone/>
              <a:defRPr sz="5280" b="1"/>
            </a:lvl9pPr>
          </a:lstStyle>
          <a:p>
            <a:pPr lvl="0"/>
            <a:r>
              <a:rPr lang="en-US" smtClean="0"/>
              <a:t>Click to edit Master text styles</a:t>
            </a:r>
          </a:p>
        </p:txBody>
      </p:sp>
      <p:sp>
        <p:nvSpPr>
          <p:cNvPr id="6" name="Content Placeholder 5"/>
          <p:cNvSpPr>
            <a:spLocks noGrp="1"/>
          </p:cNvSpPr>
          <p:nvPr>
            <p:ph sz="quarter" idx="4"/>
          </p:nvPr>
        </p:nvSpPr>
        <p:spPr>
          <a:xfrm>
            <a:off x="15276197" y="15364460"/>
            <a:ext cx="12828390"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D06D962-4E1F-3147-A193-5DF84CC76E72}" type="datetimeFigureOut">
              <a:rPr lang="en-US" smtClean="0"/>
              <a:t>7/18/17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562720-900F-444D-89A0-E039F8CE9CE8}" type="slidenum">
              <a:rPr lang="en-US" smtClean="0"/>
              <a:t>‹#›</a:t>
            </a:fld>
            <a:endParaRPr lang="en-US"/>
          </a:p>
        </p:txBody>
      </p:sp>
    </p:spTree>
    <p:extLst>
      <p:ext uri="{BB962C8B-B14F-4D97-AF65-F5344CB8AC3E}">
        <p14:creationId xmlns:p14="http://schemas.microsoft.com/office/powerpoint/2010/main" val="112825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D06D962-4E1F-3147-A193-5DF84CC76E72}" type="datetimeFigureOut">
              <a:rPr lang="en-US" smtClean="0"/>
              <a:t>7/18/17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562720-900F-444D-89A0-E039F8CE9CE8}" type="slidenum">
              <a:rPr lang="en-US" smtClean="0"/>
              <a:t>‹#›</a:t>
            </a:fld>
            <a:endParaRPr lang="en-US"/>
          </a:p>
        </p:txBody>
      </p:sp>
    </p:spTree>
    <p:extLst>
      <p:ext uri="{BB962C8B-B14F-4D97-AF65-F5344CB8AC3E}">
        <p14:creationId xmlns:p14="http://schemas.microsoft.com/office/powerpoint/2010/main" val="322459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06D962-4E1F-3147-A193-5DF84CC76E72}" type="datetimeFigureOut">
              <a:rPr lang="en-US" smtClean="0"/>
              <a:t>7/18/17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562720-900F-444D-89A0-E039F8CE9CE8}" type="slidenum">
              <a:rPr lang="en-US" smtClean="0"/>
              <a:t>‹#›</a:t>
            </a:fld>
            <a:endParaRPr lang="en-US"/>
          </a:p>
        </p:txBody>
      </p:sp>
    </p:spTree>
    <p:extLst>
      <p:ext uri="{BB962C8B-B14F-4D97-AF65-F5344CB8AC3E}">
        <p14:creationId xmlns:p14="http://schemas.microsoft.com/office/powerpoint/2010/main" val="147812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78476" y="2804160"/>
            <a:ext cx="9732287" cy="9814560"/>
          </a:xfrm>
        </p:spPr>
        <p:txBody>
          <a:bodyPr anchor="b"/>
          <a:lstStyle>
            <a:lvl1pPr>
              <a:defRPr sz="10560"/>
            </a:lvl1pPr>
          </a:lstStyle>
          <a:p>
            <a:r>
              <a:rPr lang="en-US" smtClean="0"/>
              <a:t>Click to edit Master title style</a:t>
            </a:r>
            <a:endParaRPr lang="en-US" dirty="0"/>
          </a:p>
        </p:txBody>
      </p:sp>
      <p:sp>
        <p:nvSpPr>
          <p:cNvPr id="3" name="Content Placeholder 2"/>
          <p:cNvSpPr>
            <a:spLocks noGrp="1"/>
          </p:cNvSpPr>
          <p:nvPr>
            <p:ph idx="1"/>
          </p:nvPr>
        </p:nvSpPr>
        <p:spPr>
          <a:xfrm>
            <a:off x="12828390" y="6056216"/>
            <a:ext cx="15276195" cy="29891567"/>
          </a:xfrm>
        </p:spPr>
        <p:txBody>
          <a:bodyPr/>
          <a:lstStyle>
            <a:lvl1pPr>
              <a:defRPr sz="10560"/>
            </a:lvl1pPr>
            <a:lvl2pPr>
              <a:defRPr sz="9240"/>
            </a:lvl2pPr>
            <a:lvl3pPr>
              <a:defRPr sz="7920"/>
            </a:lvl3pPr>
            <a:lvl4pPr>
              <a:defRPr sz="6600"/>
            </a:lvl4pPr>
            <a:lvl5pPr>
              <a:defRPr sz="6600"/>
            </a:lvl5pPr>
            <a:lvl6pPr>
              <a:defRPr sz="6600"/>
            </a:lvl6pPr>
            <a:lvl7pPr>
              <a:defRPr sz="6600"/>
            </a:lvl7pPr>
            <a:lvl8pPr>
              <a:defRPr sz="6600"/>
            </a:lvl8pPr>
            <a:lvl9pPr>
              <a:defRPr sz="6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078476" y="12618720"/>
            <a:ext cx="9732287" cy="23377740"/>
          </a:xfrm>
        </p:spPr>
        <p:txBody>
          <a:bodyPr/>
          <a:lstStyle>
            <a:lvl1pPr marL="0" indent="0">
              <a:buNone/>
              <a:defRPr sz="5280"/>
            </a:lvl1pPr>
            <a:lvl2pPr marL="1508760" indent="0">
              <a:buNone/>
              <a:defRPr sz="4620"/>
            </a:lvl2pPr>
            <a:lvl3pPr marL="3017520" indent="0">
              <a:buNone/>
              <a:defRPr sz="3960"/>
            </a:lvl3pPr>
            <a:lvl4pPr marL="4526280" indent="0">
              <a:buNone/>
              <a:defRPr sz="3300"/>
            </a:lvl4pPr>
            <a:lvl5pPr marL="6035040" indent="0">
              <a:buNone/>
              <a:defRPr sz="3300"/>
            </a:lvl5pPr>
            <a:lvl6pPr marL="7543800" indent="0">
              <a:buNone/>
              <a:defRPr sz="3300"/>
            </a:lvl6pPr>
            <a:lvl7pPr marL="9052560" indent="0">
              <a:buNone/>
              <a:defRPr sz="3300"/>
            </a:lvl7pPr>
            <a:lvl8pPr marL="10561320" indent="0">
              <a:buNone/>
              <a:defRPr sz="3300"/>
            </a:lvl8pPr>
            <a:lvl9pPr marL="12070080"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06D962-4E1F-3147-A193-5DF84CC76E72}" type="datetimeFigureOut">
              <a:rPr lang="en-US" smtClean="0"/>
              <a:t>7/18/17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562720-900F-444D-89A0-E039F8CE9CE8}" type="slidenum">
              <a:rPr lang="en-US" smtClean="0"/>
              <a:t>‹#›</a:t>
            </a:fld>
            <a:endParaRPr lang="en-US"/>
          </a:p>
        </p:txBody>
      </p:sp>
    </p:spTree>
    <p:extLst>
      <p:ext uri="{BB962C8B-B14F-4D97-AF65-F5344CB8AC3E}">
        <p14:creationId xmlns:p14="http://schemas.microsoft.com/office/powerpoint/2010/main" val="83643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78476" y="2804160"/>
            <a:ext cx="9732287" cy="9814560"/>
          </a:xfrm>
        </p:spPr>
        <p:txBody>
          <a:bodyPr anchor="b"/>
          <a:lstStyle>
            <a:lvl1pPr>
              <a:defRPr sz="105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28390" y="6056216"/>
            <a:ext cx="15276195" cy="29891567"/>
          </a:xfrm>
        </p:spPr>
        <p:txBody>
          <a:bodyPr anchor="t"/>
          <a:lstStyle>
            <a:lvl1pPr marL="0" indent="0">
              <a:buNone/>
              <a:defRPr sz="10560"/>
            </a:lvl1pPr>
            <a:lvl2pPr marL="1508760" indent="0">
              <a:buNone/>
              <a:defRPr sz="9240"/>
            </a:lvl2pPr>
            <a:lvl3pPr marL="3017520" indent="0">
              <a:buNone/>
              <a:defRPr sz="7920"/>
            </a:lvl3pPr>
            <a:lvl4pPr marL="4526280" indent="0">
              <a:buNone/>
              <a:defRPr sz="6600"/>
            </a:lvl4pPr>
            <a:lvl5pPr marL="6035040" indent="0">
              <a:buNone/>
              <a:defRPr sz="6600"/>
            </a:lvl5pPr>
            <a:lvl6pPr marL="7543800" indent="0">
              <a:buNone/>
              <a:defRPr sz="6600"/>
            </a:lvl6pPr>
            <a:lvl7pPr marL="9052560" indent="0">
              <a:buNone/>
              <a:defRPr sz="6600"/>
            </a:lvl7pPr>
            <a:lvl8pPr marL="10561320" indent="0">
              <a:buNone/>
              <a:defRPr sz="6600"/>
            </a:lvl8pPr>
            <a:lvl9pPr marL="12070080" indent="0">
              <a:buNone/>
              <a:defRPr sz="6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78476" y="12618720"/>
            <a:ext cx="9732287" cy="23377740"/>
          </a:xfrm>
        </p:spPr>
        <p:txBody>
          <a:bodyPr/>
          <a:lstStyle>
            <a:lvl1pPr marL="0" indent="0">
              <a:buNone/>
              <a:defRPr sz="5280"/>
            </a:lvl1pPr>
            <a:lvl2pPr marL="1508760" indent="0">
              <a:buNone/>
              <a:defRPr sz="4620"/>
            </a:lvl2pPr>
            <a:lvl3pPr marL="3017520" indent="0">
              <a:buNone/>
              <a:defRPr sz="3960"/>
            </a:lvl3pPr>
            <a:lvl4pPr marL="4526280" indent="0">
              <a:buNone/>
              <a:defRPr sz="3300"/>
            </a:lvl4pPr>
            <a:lvl5pPr marL="6035040" indent="0">
              <a:buNone/>
              <a:defRPr sz="3300"/>
            </a:lvl5pPr>
            <a:lvl6pPr marL="7543800" indent="0">
              <a:buNone/>
              <a:defRPr sz="3300"/>
            </a:lvl6pPr>
            <a:lvl7pPr marL="9052560" indent="0">
              <a:buNone/>
              <a:defRPr sz="3300"/>
            </a:lvl7pPr>
            <a:lvl8pPr marL="10561320" indent="0">
              <a:buNone/>
              <a:defRPr sz="3300"/>
            </a:lvl8pPr>
            <a:lvl9pPr marL="12070080"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06D962-4E1F-3147-A193-5DF84CC76E72}" type="datetimeFigureOut">
              <a:rPr lang="en-US" smtClean="0"/>
              <a:t>7/18/17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562720-900F-444D-89A0-E039F8CE9CE8}" type="slidenum">
              <a:rPr lang="en-US" smtClean="0"/>
              <a:t>‹#›</a:t>
            </a:fld>
            <a:endParaRPr lang="en-US"/>
          </a:p>
        </p:txBody>
      </p:sp>
    </p:spTree>
    <p:extLst>
      <p:ext uri="{BB962C8B-B14F-4D97-AF65-F5344CB8AC3E}">
        <p14:creationId xmlns:p14="http://schemas.microsoft.com/office/powerpoint/2010/main" val="5247554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4545" y="2239442"/>
            <a:ext cx="26026110" cy="81301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074545" y="11197167"/>
            <a:ext cx="26026110" cy="266882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074545" y="38985623"/>
            <a:ext cx="6789420" cy="2239433"/>
          </a:xfrm>
          <a:prstGeom prst="rect">
            <a:avLst/>
          </a:prstGeom>
        </p:spPr>
        <p:txBody>
          <a:bodyPr vert="horz" lIns="91440" tIns="45720" rIns="91440" bIns="45720" rtlCol="0" anchor="ctr"/>
          <a:lstStyle>
            <a:lvl1pPr algn="l">
              <a:defRPr sz="3960">
                <a:solidFill>
                  <a:schemeClr val="tx1">
                    <a:tint val="75000"/>
                  </a:schemeClr>
                </a:solidFill>
              </a:defRPr>
            </a:lvl1pPr>
          </a:lstStyle>
          <a:p>
            <a:fld id="{8D06D962-4E1F-3147-A193-5DF84CC76E72}" type="datetimeFigureOut">
              <a:rPr lang="en-US" smtClean="0"/>
              <a:t>7/18/17</a:t>
            </a:fld>
            <a:endParaRPr lang="en-US"/>
          </a:p>
        </p:txBody>
      </p:sp>
      <p:sp>
        <p:nvSpPr>
          <p:cNvPr id="5" name="Footer Placeholder 4"/>
          <p:cNvSpPr>
            <a:spLocks noGrp="1"/>
          </p:cNvSpPr>
          <p:nvPr>
            <p:ph type="ftr" sz="quarter" idx="3"/>
          </p:nvPr>
        </p:nvSpPr>
        <p:spPr>
          <a:xfrm>
            <a:off x="9995535" y="38985623"/>
            <a:ext cx="10184130" cy="2239433"/>
          </a:xfrm>
          <a:prstGeom prst="rect">
            <a:avLst/>
          </a:prstGeom>
        </p:spPr>
        <p:txBody>
          <a:bodyPr vert="horz" lIns="91440" tIns="45720" rIns="91440" bIns="45720" rtlCol="0" anchor="ctr"/>
          <a:lstStyle>
            <a:lvl1pPr algn="ctr">
              <a:defRPr sz="3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11235" y="38985623"/>
            <a:ext cx="6789420" cy="2239433"/>
          </a:xfrm>
          <a:prstGeom prst="rect">
            <a:avLst/>
          </a:prstGeom>
        </p:spPr>
        <p:txBody>
          <a:bodyPr vert="horz" lIns="91440" tIns="45720" rIns="91440" bIns="45720" rtlCol="0" anchor="ctr"/>
          <a:lstStyle>
            <a:lvl1pPr algn="r">
              <a:defRPr sz="3960">
                <a:solidFill>
                  <a:schemeClr val="tx1">
                    <a:tint val="75000"/>
                  </a:schemeClr>
                </a:solidFill>
              </a:defRPr>
            </a:lvl1pPr>
          </a:lstStyle>
          <a:p>
            <a:fld id="{CE562720-900F-444D-89A0-E039F8CE9CE8}" type="slidenum">
              <a:rPr lang="en-US" smtClean="0"/>
              <a:t>‹#›</a:t>
            </a:fld>
            <a:endParaRPr lang="en-US"/>
          </a:p>
        </p:txBody>
      </p:sp>
    </p:spTree>
    <p:extLst>
      <p:ext uri="{BB962C8B-B14F-4D97-AF65-F5344CB8AC3E}">
        <p14:creationId xmlns:p14="http://schemas.microsoft.com/office/powerpoint/2010/main" val="18042292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3017520" rtl="0" eaLnBrk="1" latinLnBrk="0" hangingPunct="1">
        <a:lnSpc>
          <a:spcPct val="90000"/>
        </a:lnSpc>
        <a:spcBef>
          <a:spcPct val="0"/>
        </a:spcBef>
        <a:buNone/>
        <a:defRPr sz="14520" kern="1200">
          <a:solidFill>
            <a:schemeClr val="tx1"/>
          </a:solidFill>
          <a:latin typeface="+mj-lt"/>
          <a:ea typeface="+mj-ea"/>
          <a:cs typeface="+mj-cs"/>
        </a:defRPr>
      </a:lvl1pPr>
    </p:titleStyle>
    <p:bodyStyle>
      <a:lvl1pPr marL="754380" indent="-754380" algn="l" defTabSz="3017520" rtl="0" eaLnBrk="1" latinLnBrk="0" hangingPunct="1">
        <a:lnSpc>
          <a:spcPct val="90000"/>
        </a:lnSpc>
        <a:spcBef>
          <a:spcPts val="3300"/>
        </a:spcBef>
        <a:buFont typeface="Arial" panose="020B0604020202020204" pitchFamily="34" charset="0"/>
        <a:buChar char="•"/>
        <a:defRPr sz="9240" kern="1200">
          <a:solidFill>
            <a:schemeClr val="tx1"/>
          </a:solidFill>
          <a:latin typeface="+mn-lt"/>
          <a:ea typeface="+mn-ea"/>
          <a:cs typeface="+mn-cs"/>
        </a:defRPr>
      </a:lvl1pPr>
      <a:lvl2pPr marL="2263140" indent="-754380" algn="l" defTabSz="3017520" rtl="0" eaLnBrk="1" latinLnBrk="0" hangingPunct="1">
        <a:lnSpc>
          <a:spcPct val="90000"/>
        </a:lnSpc>
        <a:spcBef>
          <a:spcPts val="1650"/>
        </a:spcBef>
        <a:buFont typeface="Arial" panose="020B0604020202020204" pitchFamily="34" charset="0"/>
        <a:buChar char="•"/>
        <a:defRPr sz="7920" kern="1200">
          <a:solidFill>
            <a:schemeClr val="tx1"/>
          </a:solidFill>
          <a:latin typeface="+mn-lt"/>
          <a:ea typeface="+mn-ea"/>
          <a:cs typeface="+mn-cs"/>
        </a:defRPr>
      </a:lvl2pPr>
      <a:lvl3pPr marL="3771900" indent="-754380" algn="l" defTabSz="3017520" rtl="0" eaLnBrk="1" latinLnBrk="0" hangingPunct="1">
        <a:lnSpc>
          <a:spcPct val="90000"/>
        </a:lnSpc>
        <a:spcBef>
          <a:spcPts val="1650"/>
        </a:spcBef>
        <a:buFont typeface="Arial" panose="020B0604020202020204" pitchFamily="34" charset="0"/>
        <a:buChar char="•"/>
        <a:defRPr sz="6600" kern="1200">
          <a:solidFill>
            <a:schemeClr val="tx1"/>
          </a:solidFill>
          <a:latin typeface="+mn-lt"/>
          <a:ea typeface="+mn-ea"/>
          <a:cs typeface="+mn-cs"/>
        </a:defRPr>
      </a:lvl3pPr>
      <a:lvl4pPr marL="528066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4pPr>
      <a:lvl5pPr marL="678942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5pPr>
      <a:lvl6pPr marL="829818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6pPr>
      <a:lvl7pPr marL="980694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7pPr>
      <a:lvl8pPr marL="1131570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8pPr>
      <a:lvl9pPr marL="1282446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9pPr>
    </p:bodyStyle>
    <p:otherStyle>
      <a:defPPr>
        <a:defRPr lang="en-US"/>
      </a:defPPr>
      <a:lvl1pPr marL="0" algn="l" defTabSz="3017520" rtl="0" eaLnBrk="1" latinLnBrk="0" hangingPunct="1">
        <a:defRPr sz="5940" kern="1200">
          <a:solidFill>
            <a:schemeClr val="tx1"/>
          </a:solidFill>
          <a:latin typeface="+mn-lt"/>
          <a:ea typeface="+mn-ea"/>
          <a:cs typeface="+mn-cs"/>
        </a:defRPr>
      </a:lvl1pPr>
      <a:lvl2pPr marL="1508760" algn="l" defTabSz="3017520" rtl="0" eaLnBrk="1" latinLnBrk="0" hangingPunct="1">
        <a:defRPr sz="5940" kern="1200">
          <a:solidFill>
            <a:schemeClr val="tx1"/>
          </a:solidFill>
          <a:latin typeface="+mn-lt"/>
          <a:ea typeface="+mn-ea"/>
          <a:cs typeface="+mn-cs"/>
        </a:defRPr>
      </a:lvl2pPr>
      <a:lvl3pPr marL="3017520" algn="l" defTabSz="3017520" rtl="0" eaLnBrk="1" latinLnBrk="0" hangingPunct="1">
        <a:defRPr sz="5940" kern="1200">
          <a:solidFill>
            <a:schemeClr val="tx1"/>
          </a:solidFill>
          <a:latin typeface="+mn-lt"/>
          <a:ea typeface="+mn-ea"/>
          <a:cs typeface="+mn-cs"/>
        </a:defRPr>
      </a:lvl3pPr>
      <a:lvl4pPr marL="4526280" algn="l" defTabSz="3017520" rtl="0" eaLnBrk="1" latinLnBrk="0" hangingPunct="1">
        <a:defRPr sz="5940" kern="1200">
          <a:solidFill>
            <a:schemeClr val="tx1"/>
          </a:solidFill>
          <a:latin typeface="+mn-lt"/>
          <a:ea typeface="+mn-ea"/>
          <a:cs typeface="+mn-cs"/>
        </a:defRPr>
      </a:lvl4pPr>
      <a:lvl5pPr marL="6035040" algn="l" defTabSz="3017520" rtl="0" eaLnBrk="1" latinLnBrk="0" hangingPunct="1">
        <a:defRPr sz="5940" kern="1200">
          <a:solidFill>
            <a:schemeClr val="tx1"/>
          </a:solidFill>
          <a:latin typeface="+mn-lt"/>
          <a:ea typeface="+mn-ea"/>
          <a:cs typeface="+mn-cs"/>
        </a:defRPr>
      </a:lvl5pPr>
      <a:lvl6pPr marL="7543800" algn="l" defTabSz="3017520" rtl="0" eaLnBrk="1" latinLnBrk="0" hangingPunct="1">
        <a:defRPr sz="5940" kern="1200">
          <a:solidFill>
            <a:schemeClr val="tx1"/>
          </a:solidFill>
          <a:latin typeface="+mn-lt"/>
          <a:ea typeface="+mn-ea"/>
          <a:cs typeface="+mn-cs"/>
        </a:defRPr>
      </a:lvl6pPr>
      <a:lvl7pPr marL="9052560" algn="l" defTabSz="3017520" rtl="0" eaLnBrk="1" latinLnBrk="0" hangingPunct="1">
        <a:defRPr sz="5940" kern="1200">
          <a:solidFill>
            <a:schemeClr val="tx1"/>
          </a:solidFill>
          <a:latin typeface="+mn-lt"/>
          <a:ea typeface="+mn-ea"/>
          <a:cs typeface="+mn-cs"/>
        </a:defRPr>
      </a:lvl7pPr>
      <a:lvl8pPr marL="10561320" algn="l" defTabSz="3017520" rtl="0" eaLnBrk="1" latinLnBrk="0" hangingPunct="1">
        <a:defRPr sz="5940" kern="1200">
          <a:solidFill>
            <a:schemeClr val="tx1"/>
          </a:solidFill>
          <a:latin typeface="+mn-lt"/>
          <a:ea typeface="+mn-ea"/>
          <a:cs typeface="+mn-cs"/>
        </a:defRPr>
      </a:lvl8pPr>
      <a:lvl9pPr marL="12070080" algn="l" defTabSz="3017520" rtl="0" eaLnBrk="1" latinLnBrk="0" hangingPunct="1">
        <a:defRPr sz="59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emf"/><Relationship Id="rId12" Type="http://schemas.openxmlformats.org/officeDocument/2006/relationships/image" Target="../media/image11.emf"/><Relationship Id="rId13" Type="http://schemas.openxmlformats.org/officeDocument/2006/relationships/image" Target="../media/image12.emf"/><Relationship Id="rId14" Type="http://schemas.openxmlformats.org/officeDocument/2006/relationships/image" Target="../media/image13.png"/><Relationship Id="rId15"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png"/><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heatmap_jq1_t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76" y="26229804"/>
            <a:ext cx="6099757" cy="5027915"/>
          </a:xfrm>
          <a:prstGeom prst="rect">
            <a:avLst/>
          </a:prstGeom>
        </p:spPr>
      </p:pic>
      <p:sp>
        <p:nvSpPr>
          <p:cNvPr id="33" name="Rectangle 392"/>
          <p:cNvSpPr>
            <a:spLocks noChangeArrowheads="1"/>
          </p:cNvSpPr>
          <p:nvPr/>
        </p:nvSpPr>
        <p:spPr bwMode="auto">
          <a:xfrm>
            <a:off x="15097827" y="13252646"/>
            <a:ext cx="14042419" cy="37856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just"/>
            <a:r>
              <a:rPr lang="en-US" sz="2000" b="1" dirty="0"/>
              <a:t>Figure </a:t>
            </a:r>
            <a:r>
              <a:rPr lang="en-US" sz="2000" b="1" dirty="0" smtClean="0"/>
              <a:t>3</a:t>
            </a:r>
            <a:r>
              <a:rPr lang="en-US" sz="2000" b="1" dirty="0"/>
              <a:t>: </a:t>
            </a:r>
            <a:r>
              <a:rPr lang="en-US" sz="2000" b="1" dirty="0" err="1" smtClean="0"/>
              <a:t>TargetScore</a:t>
            </a:r>
            <a:r>
              <a:rPr lang="en-US" sz="2000" b="1" dirty="0" smtClean="0"/>
              <a:t> calculation. </a:t>
            </a:r>
            <a:r>
              <a:rPr lang="en-US" sz="2000" dirty="0" smtClean="0"/>
              <a:t>A) A </a:t>
            </a:r>
            <a:r>
              <a:rPr lang="en-US" sz="2000" dirty="0" err="1" smtClean="0"/>
              <a:t>TargetScore</a:t>
            </a:r>
            <a:r>
              <a:rPr lang="en-US" sz="2000" dirty="0" smtClean="0"/>
              <a:t> </a:t>
            </a:r>
            <a:r>
              <a:rPr lang="en-US" sz="2000" dirty="0"/>
              <a:t>(TS) </a:t>
            </a:r>
            <a:r>
              <a:rPr lang="en-US" sz="2000" dirty="0" smtClean="0"/>
              <a:t>quantifies </a:t>
            </a:r>
            <a:r>
              <a:rPr lang="en-US" sz="2000" dirty="0"/>
              <a:t>the adaptive pathway responses to a perturbation as a sum of the response from each individual protein and its pathway </a:t>
            </a:r>
            <a:r>
              <a:rPr lang="en-US" sz="2000" dirty="0" smtClean="0"/>
              <a:t>neighborhood. </a:t>
            </a:r>
            <a:r>
              <a:rPr lang="en-US" sz="2000" dirty="0"/>
              <a:t>The calculation combines the cell </a:t>
            </a:r>
            <a:r>
              <a:rPr lang="en-US" sz="2000" dirty="0" smtClean="0"/>
              <a:t>type-specific </a:t>
            </a:r>
            <a:r>
              <a:rPr lang="en-US" sz="2000" dirty="0"/>
              <a:t>drug response data with signaling network information extracted from signaling databases. High </a:t>
            </a:r>
            <a:r>
              <a:rPr lang="en-US" sz="2000" dirty="0" err="1" smtClean="0"/>
              <a:t>TargetScore</a:t>
            </a:r>
            <a:r>
              <a:rPr lang="en-US" sz="2000" dirty="0" smtClean="0"/>
              <a:t> </a:t>
            </a:r>
            <a:r>
              <a:rPr lang="en-US" sz="2000" dirty="0"/>
              <a:t>identifies proteins involved in adaptive response (e.g., </a:t>
            </a:r>
            <a:r>
              <a:rPr lang="en-US" sz="2000" dirty="0" smtClean="0"/>
              <a:t>up-regulation </a:t>
            </a:r>
            <a:r>
              <a:rPr lang="en-US" sz="2000" dirty="0"/>
              <a:t>of RTK expression by MEK inhibitor via a feedback loop) and low </a:t>
            </a:r>
            <a:r>
              <a:rPr lang="en-US" sz="2000" dirty="0" err="1" smtClean="0"/>
              <a:t>TargetScore</a:t>
            </a:r>
            <a:r>
              <a:rPr lang="en-US" sz="2000" dirty="0" smtClean="0"/>
              <a:t> </a:t>
            </a:r>
            <a:r>
              <a:rPr lang="en-US" sz="2000" dirty="0"/>
              <a:t>corresponds to the immediate impact of the drug (e.g., inhibition of ERK phosphorylation by MEK inhibitor). B</a:t>
            </a:r>
            <a:r>
              <a:rPr lang="en-US" sz="2000" dirty="0" smtClean="0"/>
              <a:t>) </a:t>
            </a:r>
            <a:r>
              <a:rPr lang="en-US" sz="2000" dirty="0"/>
              <a:t>In the mathematical formulation, </a:t>
            </a:r>
            <a:r>
              <a:rPr lang="en-US" sz="2000" dirty="0" err="1"/>
              <a:t>fsi</a:t>
            </a:r>
            <a:r>
              <a:rPr lang="en-US" sz="2000" dirty="0"/>
              <a:t> represents the functional score of the node of interest, </a:t>
            </a:r>
            <a:r>
              <a:rPr lang="en-US" sz="2000" dirty="0" err="1"/>
              <a:t>Δxi</a:t>
            </a:r>
            <a:r>
              <a:rPr lang="en-US" sz="2000" dirty="0"/>
              <a:t> is the proteomic response </a:t>
            </a:r>
            <a:r>
              <a:rPr lang="en-US" sz="2000" dirty="0" smtClean="0"/>
              <a:t>log-normalized </a:t>
            </a:r>
            <a:r>
              <a:rPr lang="en-US" sz="2000" dirty="0"/>
              <a:t>with respect to the unperturbed (or </a:t>
            </a:r>
            <a:r>
              <a:rPr lang="en-US" sz="2000" dirty="0" smtClean="0"/>
              <a:t>pre-treatment</a:t>
            </a:r>
            <a:r>
              <a:rPr lang="en-US" sz="2000" dirty="0"/>
              <a:t>) level. The 𝜎∆𝑥𝑖 is the standard deviation of </a:t>
            </a:r>
            <a:r>
              <a:rPr lang="en-US" sz="2000" dirty="0" err="1"/>
              <a:t>Δxi</a:t>
            </a:r>
            <a:r>
              <a:rPr lang="en-US" sz="2000" dirty="0"/>
              <a:t> over all samples in the study and all drug doses. Division of </a:t>
            </a:r>
            <a:r>
              <a:rPr lang="en-US" sz="2000" dirty="0" err="1"/>
              <a:t>Δx</a:t>
            </a:r>
            <a:r>
              <a:rPr lang="en-US" sz="2000" dirty="0"/>
              <a:t> by </a:t>
            </a:r>
            <a:r>
              <a:rPr lang="en-US" sz="2000" dirty="0" err="1"/>
              <a:t>σ</a:t>
            </a:r>
            <a:r>
              <a:rPr lang="en-US" sz="2000" dirty="0"/>
              <a:t> normalizes a readout with respect to the dynamic range of the corresponding antibody and removes biases related to epitope sensitivity of antibodies. Node j is a node in the pathway neighborhood of the node </a:t>
            </a:r>
            <a:r>
              <a:rPr lang="en-US" sz="2000" dirty="0" err="1"/>
              <a:t>i</a:t>
            </a:r>
            <a:r>
              <a:rPr lang="en-US" sz="2000" dirty="0"/>
              <a:t>, with readout </a:t>
            </a:r>
            <a:r>
              <a:rPr lang="en-US" sz="2000" dirty="0" err="1"/>
              <a:t>Δxj</a:t>
            </a:r>
            <a:r>
              <a:rPr lang="en-US" sz="2000" dirty="0"/>
              <a:t> and standard deviation 𝜎∆𝑥𝑗. </a:t>
            </a:r>
            <a:r>
              <a:rPr lang="en-US" sz="2000" dirty="0" err="1"/>
              <a:t>pij</a:t>
            </a:r>
            <a:r>
              <a:rPr lang="en-US" sz="2000" dirty="0"/>
              <a:t> is the pathway distance between the nodes </a:t>
            </a:r>
            <a:r>
              <a:rPr lang="en-US" sz="2000" dirty="0" err="1"/>
              <a:t>i</a:t>
            </a:r>
            <a:r>
              <a:rPr lang="en-US" sz="2000" dirty="0"/>
              <a:t> and j. </a:t>
            </a:r>
            <a:r>
              <a:rPr lang="en-US" sz="2000" dirty="0" err="1"/>
              <a:t>Wij</a:t>
            </a:r>
            <a:r>
              <a:rPr lang="en-US" sz="2000" dirty="0"/>
              <a:t> represents the signaling interaction between nodes </a:t>
            </a:r>
            <a:r>
              <a:rPr lang="en-US" sz="2000" dirty="0" err="1"/>
              <a:t>i</a:t>
            </a:r>
            <a:r>
              <a:rPr lang="en-US" sz="2000" dirty="0"/>
              <a:t> and j extracted </a:t>
            </a:r>
            <a:r>
              <a:rPr lang="en-US" sz="2000" dirty="0" smtClean="0"/>
              <a:t>from pathway databases. </a:t>
            </a:r>
            <a:r>
              <a:rPr lang="en-US" sz="2000" dirty="0"/>
              <a:t>The cumulative TS over multiple doses can be calculated as the area under the curve of TS </a:t>
            </a:r>
            <a:r>
              <a:rPr lang="en-US" sz="2000" dirty="0" smtClean="0"/>
              <a:t>versus </a:t>
            </a:r>
            <a:r>
              <a:rPr lang="en-US" sz="2000" dirty="0"/>
              <a:t>drug doses.</a:t>
            </a:r>
          </a:p>
        </p:txBody>
      </p:sp>
      <p:sp>
        <p:nvSpPr>
          <p:cNvPr id="4" name="Rectangle 4"/>
          <p:cNvSpPr>
            <a:spLocks noChangeArrowheads="1"/>
          </p:cNvSpPr>
          <p:nvPr/>
        </p:nvSpPr>
        <p:spPr bwMode="auto">
          <a:xfrm>
            <a:off x="914400" y="914400"/>
            <a:ext cx="28346400" cy="40233600"/>
          </a:xfrm>
          <a:prstGeom prst="rect">
            <a:avLst/>
          </a:prstGeom>
          <a:noFill/>
          <a:ln w="63500">
            <a:solidFill>
              <a:srgbClr val="990C0C"/>
            </a:solidFill>
            <a:miter lim="800000"/>
            <a:headEnd/>
            <a:tailEnd/>
          </a:ln>
          <a:extLst>
            <a:ext uri="{909E8E84-426E-40dd-AFC4-6F175D3DCCD1}">
              <a14:hiddenFill xmlns="" xmlns:a14="http://schemas.microsoft.com/office/drawing/2010/main">
                <a:solidFill>
                  <a:schemeClr val="accent1"/>
                </a:solidFill>
              </a14:hiddenFill>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2359"/>
          </a:p>
        </p:txBody>
      </p:sp>
      <p:sp>
        <p:nvSpPr>
          <p:cNvPr id="5" name="Line 7"/>
          <p:cNvSpPr>
            <a:spLocks noChangeShapeType="1"/>
          </p:cNvSpPr>
          <p:nvPr/>
        </p:nvSpPr>
        <p:spPr bwMode="auto">
          <a:xfrm>
            <a:off x="914399" y="7227888"/>
            <a:ext cx="28346401" cy="49450"/>
          </a:xfrm>
          <a:prstGeom prst="line">
            <a:avLst/>
          </a:prstGeom>
          <a:noFill/>
          <a:ln w="63500">
            <a:solidFill>
              <a:srgbClr val="99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6" name="Text Box 8"/>
          <p:cNvSpPr txBox="1">
            <a:spLocks noChangeArrowheads="1"/>
          </p:cNvSpPr>
          <p:nvPr/>
        </p:nvSpPr>
        <p:spPr bwMode="auto">
          <a:xfrm>
            <a:off x="971551" y="971550"/>
            <a:ext cx="20283196" cy="3508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defTabSz="3135313">
              <a:defRPr sz="2400">
                <a:solidFill>
                  <a:schemeClr val="tx1"/>
                </a:solidFill>
                <a:latin typeface="Arial" charset="0"/>
                <a:ea typeface="ＭＳ Ｐゴシック" charset="-128"/>
              </a:defRPr>
            </a:lvl1pPr>
            <a:lvl2pPr defTabSz="3135313">
              <a:defRPr sz="2400">
                <a:solidFill>
                  <a:schemeClr val="tx1"/>
                </a:solidFill>
                <a:latin typeface="Arial" charset="0"/>
                <a:ea typeface="ＭＳ Ｐゴシック" charset="-128"/>
              </a:defRPr>
            </a:lvl2pPr>
            <a:lvl3pPr defTabSz="3135313">
              <a:defRPr sz="2400">
                <a:solidFill>
                  <a:schemeClr val="tx1"/>
                </a:solidFill>
                <a:latin typeface="Arial" charset="0"/>
                <a:ea typeface="ＭＳ Ｐゴシック" charset="-128"/>
              </a:defRPr>
            </a:lvl3pPr>
            <a:lvl4pPr defTabSz="3135313">
              <a:defRPr sz="2400">
                <a:solidFill>
                  <a:schemeClr val="tx1"/>
                </a:solidFill>
                <a:latin typeface="Arial" charset="0"/>
                <a:ea typeface="ＭＳ Ｐゴシック" charset="-128"/>
              </a:defRPr>
            </a:lvl4pPr>
            <a:lvl5pPr defTabSz="3135313">
              <a:defRPr sz="2400">
                <a:solidFill>
                  <a:schemeClr val="tx1"/>
                </a:solidFill>
                <a:latin typeface="Arial" charset="0"/>
                <a:ea typeface="ＭＳ Ｐゴシック" charset="-128"/>
              </a:defRPr>
            </a:lvl5pPr>
            <a:lvl6pPr defTabSz="3135313" eaLnBrk="0" fontAlgn="base" hangingPunct="0">
              <a:spcBef>
                <a:spcPct val="0"/>
              </a:spcBef>
              <a:spcAft>
                <a:spcPct val="0"/>
              </a:spcAft>
              <a:defRPr sz="2400">
                <a:solidFill>
                  <a:schemeClr val="tx1"/>
                </a:solidFill>
                <a:latin typeface="Arial" charset="0"/>
                <a:ea typeface="ＭＳ Ｐゴシック" charset="-128"/>
              </a:defRPr>
            </a:lvl6pPr>
            <a:lvl7pPr defTabSz="3135313" eaLnBrk="0" fontAlgn="base" hangingPunct="0">
              <a:spcBef>
                <a:spcPct val="0"/>
              </a:spcBef>
              <a:spcAft>
                <a:spcPct val="0"/>
              </a:spcAft>
              <a:defRPr sz="2400">
                <a:solidFill>
                  <a:schemeClr val="tx1"/>
                </a:solidFill>
                <a:latin typeface="Arial" charset="0"/>
                <a:ea typeface="ＭＳ Ｐゴシック" charset="-128"/>
              </a:defRPr>
            </a:lvl7pPr>
            <a:lvl8pPr defTabSz="3135313" eaLnBrk="0" fontAlgn="base" hangingPunct="0">
              <a:spcBef>
                <a:spcPct val="0"/>
              </a:spcBef>
              <a:spcAft>
                <a:spcPct val="0"/>
              </a:spcAft>
              <a:defRPr sz="2400">
                <a:solidFill>
                  <a:schemeClr val="tx1"/>
                </a:solidFill>
                <a:latin typeface="Arial" charset="0"/>
                <a:ea typeface="ＭＳ Ｐゴシック" charset="-128"/>
              </a:defRPr>
            </a:lvl8pPr>
            <a:lvl9pPr defTabSz="3135313" eaLnBrk="0" fontAlgn="base" hangingPunct="0">
              <a:spcBef>
                <a:spcPct val="0"/>
              </a:spcBef>
              <a:spcAft>
                <a:spcPct val="0"/>
              </a:spcAft>
              <a:defRPr sz="2400">
                <a:solidFill>
                  <a:schemeClr val="tx1"/>
                </a:solidFill>
                <a:latin typeface="Arial" charset="0"/>
                <a:ea typeface="ＭＳ Ｐゴシック" charset="-128"/>
              </a:defRPr>
            </a:lvl9pPr>
          </a:lstStyle>
          <a:p>
            <a:r>
              <a:rPr lang="en-US" sz="7400" b="1" dirty="0"/>
              <a:t>Discovery of Adaptive Resistance Pathways and Anti-Resistance Combination Therapies in Cancer from </a:t>
            </a:r>
            <a:r>
              <a:rPr lang="en-US" sz="7400" b="1" dirty="0" err="1"/>
              <a:t>Phosphoproteomic</a:t>
            </a:r>
            <a:r>
              <a:rPr lang="en-US" sz="7400" b="1" dirty="0"/>
              <a:t> Data</a:t>
            </a:r>
            <a:endParaRPr lang="en-US" sz="7400" dirty="0"/>
          </a:p>
        </p:txBody>
      </p:sp>
      <p:sp>
        <p:nvSpPr>
          <p:cNvPr id="7" name="Rectangle 9"/>
          <p:cNvSpPr>
            <a:spLocks noChangeArrowheads="1"/>
          </p:cNvSpPr>
          <p:nvPr/>
        </p:nvSpPr>
        <p:spPr bwMode="auto">
          <a:xfrm>
            <a:off x="971549" y="4768850"/>
            <a:ext cx="28289251"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defTabSz="3135313">
              <a:defRPr sz="2400">
                <a:solidFill>
                  <a:schemeClr val="tx1"/>
                </a:solidFill>
                <a:latin typeface="Arial" charset="0"/>
                <a:ea typeface="ＭＳ Ｐゴシック" charset="-128"/>
              </a:defRPr>
            </a:lvl1pPr>
            <a:lvl2pPr defTabSz="3135313">
              <a:defRPr sz="2400">
                <a:solidFill>
                  <a:schemeClr val="tx1"/>
                </a:solidFill>
                <a:latin typeface="Arial" charset="0"/>
                <a:ea typeface="ＭＳ Ｐゴシック" charset="-128"/>
              </a:defRPr>
            </a:lvl2pPr>
            <a:lvl3pPr defTabSz="3135313">
              <a:defRPr sz="2400">
                <a:solidFill>
                  <a:schemeClr val="tx1"/>
                </a:solidFill>
                <a:latin typeface="Arial" charset="0"/>
                <a:ea typeface="ＭＳ Ｐゴシック" charset="-128"/>
              </a:defRPr>
            </a:lvl3pPr>
            <a:lvl4pPr defTabSz="3135313">
              <a:defRPr sz="2400">
                <a:solidFill>
                  <a:schemeClr val="tx1"/>
                </a:solidFill>
                <a:latin typeface="Arial" charset="0"/>
                <a:ea typeface="ＭＳ Ｐゴシック" charset="-128"/>
              </a:defRPr>
            </a:lvl4pPr>
            <a:lvl5pPr defTabSz="3135313">
              <a:defRPr sz="2400">
                <a:solidFill>
                  <a:schemeClr val="tx1"/>
                </a:solidFill>
                <a:latin typeface="Arial" charset="0"/>
                <a:ea typeface="ＭＳ Ｐゴシック" charset="-128"/>
              </a:defRPr>
            </a:lvl5pPr>
            <a:lvl6pPr defTabSz="3135313" eaLnBrk="0" fontAlgn="base" hangingPunct="0">
              <a:spcBef>
                <a:spcPct val="0"/>
              </a:spcBef>
              <a:spcAft>
                <a:spcPct val="0"/>
              </a:spcAft>
              <a:defRPr sz="2400">
                <a:solidFill>
                  <a:schemeClr val="tx1"/>
                </a:solidFill>
                <a:latin typeface="Arial" charset="0"/>
                <a:ea typeface="ＭＳ Ｐゴシック" charset="-128"/>
              </a:defRPr>
            </a:lvl6pPr>
            <a:lvl7pPr defTabSz="3135313" eaLnBrk="0" fontAlgn="base" hangingPunct="0">
              <a:spcBef>
                <a:spcPct val="0"/>
              </a:spcBef>
              <a:spcAft>
                <a:spcPct val="0"/>
              </a:spcAft>
              <a:defRPr sz="2400">
                <a:solidFill>
                  <a:schemeClr val="tx1"/>
                </a:solidFill>
                <a:latin typeface="Arial" charset="0"/>
                <a:ea typeface="ＭＳ Ｐゴシック" charset="-128"/>
              </a:defRPr>
            </a:lvl7pPr>
            <a:lvl8pPr defTabSz="3135313" eaLnBrk="0" fontAlgn="base" hangingPunct="0">
              <a:spcBef>
                <a:spcPct val="0"/>
              </a:spcBef>
              <a:spcAft>
                <a:spcPct val="0"/>
              </a:spcAft>
              <a:defRPr sz="2400">
                <a:solidFill>
                  <a:schemeClr val="tx1"/>
                </a:solidFill>
                <a:latin typeface="Arial" charset="0"/>
                <a:ea typeface="ＭＳ Ｐゴシック" charset="-128"/>
              </a:defRPr>
            </a:lvl8pPr>
            <a:lvl9pPr defTabSz="3135313" eaLnBrk="0" fontAlgn="base" hangingPunct="0">
              <a:spcBef>
                <a:spcPct val="0"/>
              </a:spcBef>
              <a:spcAft>
                <a:spcPct val="0"/>
              </a:spcAft>
              <a:defRPr sz="2400">
                <a:solidFill>
                  <a:schemeClr val="tx1"/>
                </a:solidFill>
                <a:latin typeface="Arial" charset="0"/>
                <a:ea typeface="ＭＳ Ｐゴシック" charset="-128"/>
              </a:defRPr>
            </a:lvl9pPr>
          </a:lstStyle>
          <a:p>
            <a:r>
              <a:rPr lang="en-US" sz="4000" b="1" dirty="0" err="1"/>
              <a:t>Augustin</a:t>
            </a:r>
            <a:r>
              <a:rPr lang="en-US" sz="4000" b="1" dirty="0"/>
              <a:t> Luna</a:t>
            </a:r>
            <a:r>
              <a:rPr lang="en-US" sz="4000" b="1" baseline="30000" dirty="0"/>
              <a:t>1</a:t>
            </a:r>
            <a:r>
              <a:rPr lang="en-US" sz="4000" b="1" dirty="0"/>
              <a:t>, </a:t>
            </a:r>
            <a:r>
              <a:rPr lang="en-US" sz="4000" b="1" dirty="0" err="1"/>
              <a:t>Ozgun</a:t>
            </a:r>
            <a:r>
              <a:rPr lang="en-US" sz="4000" b="1" dirty="0"/>
              <a:t> Babur</a:t>
            </a:r>
            <a:r>
              <a:rPr lang="en-US" sz="4000" b="1" baseline="30000" dirty="0"/>
              <a:t>2</a:t>
            </a:r>
            <a:r>
              <a:rPr lang="en-US" sz="4000" b="1" dirty="0"/>
              <a:t>, Gordon Mills</a:t>
            </a:r>
            <a:r>
              <a:rPr lang="en-US" sz="4000" b="1" baseline="30000" dirty="0"/>
              <a:t>3</a:t>
            </a:r>
            <a:r>
              <a:rPr lang="en-US" sz="4000" b="1" dirty="0"/>
              <a:t>, Chris Sander</a:t>
            </a:r>
            <a:r>
              <a:rPr lang="en-US" sz="4000" b="1" baseline="30000" dirty="0"/>
              <a:t>1</a:t>
            </a:r>
            <a:r>
              <a:rPr lang="en-US" sz="4000" b="1" dirty="0"/>
              <a:t>, </a:t>
            </a:r>
            <a:r>
              <a:rPr lang="en-US" sz="4000" b="1" u="sng" dirty="0"/>
              <a:t>Anil Korkut</a:t>
            </a:r>
            <a:r>
              <a:rPr lang="en-US" sz="4000" b="1" u="sng" baseline="30000" dirty="0"/>
              <a:t>4</a:t>
            </a:r>
            <a:r>
              <a:rPr lang="en-US" sz="4000" b="1" dirty="0"/>
              <a:t> </a:t>
            </a:r>
            <a:endParaRPr lang="en-US" sz="4000" dirty="0"/>
          </a:p>
        </p:txBody>
      </p:sp>
      <p:sp>
        <p:nvSpPr>
          <p:cNvPr id="8" name="Text Box 12"/>
          <p:cNvSpPr txBox="1">
            <a:spLocks noChangeArrowheads="1"/>
          </p:cNvSpPr>
          <p:nvPr/>
        </p:nvSpPr>
        <p:spPr bwMode="auto">
          <a:xfrm>
            <a:off x="18747781" y="6482952"/>
            <a:ext cx="10452100"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3135313">
              <a:defRPr sz="2400">
                <a:solidFill>
                  <a:schemeClr val="tx1"/>
                </a:solidFill>
                <a:latin typeface="Arial" charset="0"/>
                <a:ea typeface="ＭＳ Ｐゴシック" charset="-128"/>
              </a:defRPr>
            </a:lvl1pPr>
            <a:lvl2pPr defTabSz="3135313">
              <a:defRPr sz="2400">
                <a:solidFill>
                  <a:schemeClr val="tx1"/>
                </a:solidFill>
                <a:latin typeface="Arial" charset="0"/>
                <a:ea typeface="ＭＳ Ｐゴシック" charset="-128"/>
              </a:defRPr>
            </a:lvl2pPr>
            <a:lvl3pPr defTabSz="3135313">
              <a:defRPr sz="2400">
                <a:solidFill>
                  <a:schemeClr val="tx1"/>
                </a:solidFill>
                <a:latin typeface="Arial" charset="0"/>
                <a:ea typeface="ＭＳ Ｐゴシック" charset="-128"/>
              </a:defRPr>
            </a:lvl3pPr>
            <a:lvl4pPr defTabSz="3135313">
              <a:defRPr sz="2400">
                <a:solidFill>
                  <a:schemeClr val="tx1"/>
                </a:solidFill>
                <a:latin typeface="Arial" charset="0"/>
                <a:ea typeface="ＭＳ Ｐゴシック" charset="-128"/>
              </a:defRPr>
            </a:lvl4pPr>
            <a:lvl5pPr defTabSz="3135313">
              <a:defRPr sz="2400">
                <a:solidFill>
                  <a:schemeClr val="tx1"/>
                </a:solidFill>
                <a:latin typeface="Arial" charset="0"/>
                <a:ea typeface="ＭＳ Ｐゴシック" charset="-128"/>
              </a:defRPr>
            </a:lvl5pPr>
            <a:lvl6pPr defTabSz="3135313" eaLnBrk="0" fontAlgn="base" hangingPunct="0">
              <a:spcBef>
                <a:spcPct val="0"/>
              </a:spcBef>
              <a:spcAft>
                <a:spcPct val="0"/>
              </a:spcAft>
              <a:defRPr sz="2400">
                <a:solidFill>
                  <a:schemeClr val="tx1"/>
                </a:solidFill>
                <a:latin typeface="Arial" charset="0"/>
                <a:ea typeface="ＭＳ Ｐゴシック" charset="-128"/>
              </a:defRPr>
            </a:lvl6pPr>
            <a:lvl7pPr defTabSz="3135313" eaLnBrk="0" fontAlgn="base" hangingPunct="0">
              <a:spcBef>
                <a:spcPct val="0"/>
              </a:spcBef>
              <a:spcAft>
                <a:spcPct val="0"/>
              </a:spcAft>
              <a:defRPr sz="2400">
                <a:solidFill>
                  <a:schemeClr val="tx1"/>
                </a:solidFill>
                <a:latin typeface="Arial" charset="0"/>
                <a:ea typeface="ＭＳ Ｐゴシック" charset="-128"/>
              </a:defRPr>
            </a:lvl7pPr>
            <a:lvl8pPr defTabSz="3135313" eaLnBrk="0" fontAlgn="base" hangingPunct="0">
              <a:spcBef>
                <a:spcPct val="0"/>
              </a:spcBef>
              <a:spcAft>
                <a:spcPct val="0"/>
              </a:spcAft>
              <a:defRPr sz="2400">
                <a:solidFill>
                  <a:schemeClr val="tx1"/>
                </a:solidFill>
                <a:latin typeface="Arial" charset="0"/>
                <a:ea typeface="ＭＳ Ｐゴシック" charset="-128"/>
              </a:defRPr>
            </a:lvl8pPr>
            <a:lvl9pPr defTabSz="3135313" eaLnBrk="0" fontAlgn="base" hangingPunct="0">
              <a:spcBef>
                <a:spcPct val="0"/>
              </a:spcBef>
              <a:spcAft>
                <a:spcPct val="0"/>
              </a:spcAft>
              <a:defRPr sz="2400">
                <a:solidFill>
                  <a:schemeClr val="tx1"/>
                </a:solidFill>
                <a:latin typeface="Arial" charset="0"/>
                <a:ea typeface="ＭＳ Ｐゴシック" charset="-128"/>
              </a:defRPr>
            </a:lvl9pPr>
          </a:lstStyle>
          <a:p>
            <a:pPr algn="r">
              <a:defRPr/>
            </a:pPr>
            <a:r>
              <a:rPr lang="en-US" altLang="en-US" sz="3600" b="1" dirty="0" smtClean="0">
                <a:ea typeface="Arial" charset="0"/>
                <a:cs typeface="Arial" charset="0"/>
              </a:rPr>
              <a:t>Email: </a:t>
            </a:r>
            <a:r>
              <a:rPr lang="en-US" altLang="en-US" sz="3600" b="1" dirty="0" err="1" smtClean="0">
                <a:ea typeface="Arial" charset="0"/>
                <a:cs typeface="Arial" charset="0"/>
              </a:rPr>
              <a:t>akorkut@mdanderson.org</a:t>
            </a:r>
            <a:endParaRPr lang="en-US" altLang="en-US" sz="3600" b="1" dirty="0" smtClean="0">
              <a:ea typeface="Arial" charset="0"/>
              <a:cs typeface="Arial" charset="0"/>
            </a:endParaRPr>
          </a:p>
        </p:txBody>
      </p:sp>
      <p:sp>
        <p:nvSpPr>
          <p:cNvPr id="9" name="Rectangle 13"/>
          <p:cNvSpPr>
            <a:spLocks noChangeArrowheads="1"/>
          </p:cNvSpPr>
          <p:nvPr/>
        </p:nvSpPr>
        <p:spPr bwMode="auto">
          <a:xfrm>
            <a:off x="38647688" y="3594100"/>
            <a:ext cx="18415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pic>
        <p:nvPicPr>
          <p:cNvPr id="11" name="Picture 1"/>
          <p:cNvPicPr>
            <a:picLocks noChangeAspect="1"/>
          </p:cNvPicPr>
          <p:nvPr/>
        </p:nvPicPr>
        <p:blipFill>
          <a:blip r:embed="rId3">
            <a:extLst>
              <a:ext uri="{28A0092B-C50C-407E-A947-70E740481C1C}">
                <a14:useLocalDpi xmlns:a14="http://schemas.microsoft.com/office/drawing/2010/main" val="0"/>
              </a:ext>
            </a:extLst>
          </a:blip>
          <a:srcRect t="23541" b="24931"/>
          <a:stretch>
            <a:fillRect/>
          </a:stretch>
        </p:blipFill>
        <p:spPr bwMode="auto">
          <a:xfrm>
            <a:off x="21146217" y="3296101"/>
            <a:ext cx="6215441" cy="1600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 Box 10"/>
          <p:cNvSpPr txBox="1">
            <a:spLocks noChangeArrowheads="1"/>
          </p:cNvSpPr>
          <p:nvPr/>
        </p:nvSpPr>
        <p:spPr bwMode="auto">
          <a:xfrm>
            <a:off x="914398" y="5516563"/>
            <a:ext cx="23150512" cy="2431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defTabSz="3135313">
              <a:defRPr sz="2400">
                <a:solidFill>
                  <a:schemeClr val="tx1"/>
                </a:solidFill>
                <a:latin typeface="Arial" charset="0"/>
                <a:ea typeface="ＭＳ Ｐゴシック" charset="-128"/>
              </a:defRPr>
            </a:lvl1pPr>
            <a:lvl2pPr defTabSz="3135313">
              <a:defRPr sz="2400">
                <a:solidFill>
                  <a:schemeClr val="tx1"/>
                </a:solidFill>
                <a:latin typeface="Arial" charset="0"/>
                <a:ea typeface="ＭＳ Ｐゴシック" charset="-128"/>
              </a:defRPr>
            </a:lvl2pPr>
            <a:lvl3pPr defTabSz="3135313">
              <a:defRPr sz="2400">
                <a:solidFill>
                  <a:schemeClr val="tx1"/>
                </a:solidFill>
                <a:latin typeface="Arial" charset="0"/>
                <a:ea typeface="ＭＳ Ｐゴシック" charset="-128"/>
              </a:defRPr>
            </a:lvl3pPr>
            <a:lvl4pPr defTabSz="3135313">
              <a:defRPr sz="2400">
                <a:solidFill>
                  <a:schemeClr val="tx1"/>
                </a:solidFill>
                <a:latin typeface="Arial" charset="0"/>
                <a:ea typeface="ＭＳ Ｐゴシック" charset="-128"/>
              </a:defRPr>
            </a:lvl4pPr>
            <a:lvl5pPr defTabSz="3135313">
              <a:defRPr sz="2400">
                <a:solidFill>
                  <a:schemeClr val="tx1"/>
                </a:solidFill>
                <a:latin typeface="Arial" charset="0"/>
                <a:ea typeface="ＭＳ Ｐゴシック" charset="-128"/>
              </a:defRPr>
            </a:lvl5pPr>
            <a:lvl6pPr defTabSz="3135313" eaLnBrk="0" fontAlgn="base" hangingPunct="0">
              <a:spcBef>
                <a:spcPct val="0"/>
              </a:spcBef>
              <a:spcAft>
                <a:spcPct val="0"/>
              </a:spcAft>
              <a:defRPr sz="2400">
                <a:solidFill>
                  <a:schemeClr val="tx1"/>
                </a:solidFill>
                <a:latin typeface="Arial" charset="0"/>
                <a:ea typeface="ＭＳ Ｐゴシック" charset="-128"/>
              </a:defRPr>
            </a:lvl6pPr>
            <a:lvl7pPr defTabSz="3135313" eaLnBrk="0" fontAlgn="base" hangingPunct="0">
              <a:spcBef>
                <a:spcPct val="0"/>
              </a:spcBef>
              <a:spcAft>
                <a:spcPct val="0"/>
              </a:spcAft>
              <a:defRPr sz="2400">
                <a:solidFill>
                  <a:schemeClr val="tx1"/>
                </a:solidFill>
                <a:latin typeface="Arial" charset="0"/>
                <a:ea typeface="ＭＳ Ｐゴシック" charset="-128"/>
              </a:defRPr>
            </a:lvl7pPr>
            <a:lvl8pPr defTabSz="3135313" eaLnBrk="0" fontAlgn="base" hangingPunct="0">
              <a:spcBef>
                <a:spcPct val="0"/>
              </a:spcBef>
              <a:spcAft>
                <a:spcPct val="0"/>
              </a:spcAft>
              <a:defRPr sz="2400">
                <a:solidFill>
                  <a:schemeClr val="tx1"/>
                </a:solidFill>
                <a:latin typeface="Arial" charset="0"/>
                <a:ea typeface="ＭＳ Ｐゴシック" charset="-128"/>
              </a:defRPr>
            </a:lvl8pPr>
            <a:lvl9pPr defTabSz="3135313" eaLnBrk="0" fontAlgn="base" hangingPunct="0">
              <a:spcBef>
                <a:spcPct val="0"/>
              </a:spcBef>
              <a:spcAft>
                <a:spcPct val="0"/>
              </a:spcAft>
              <a:defRPr sz="2400">
                <a:solidFill>
                  <a:schemeClr val="tx1"/>
                </a:solidFill>
                <a:latin typeface="Arial" charset="0"/>
                <a:ea typeface="ＭＳ Ｐゴシック" charset="-128"/>
              </a:defRPr>
            </a:lvl9pPr>
          </a:lstStyle>
          <a:p>
            <a:r>
              <a:rPr lang="en-US" sz="3200" dirty="0"/>
              <a:t>1 Biostatistics and Computational Biology, Dana-Farber Cancer Institute, Boston </a:t>
            </a:r>
            <a:r>
              <a:rPr lang="en-US" sz="3200" dirty="0" smtClean="0"/>
              <a:t>MA, 2 </a:t>
            </a:r>
            <a:r>
              <a:rPr lang="en-US" sz="3200" dirty="0"/>
              <a:t>Computational Biology, OHSU, Portland, </a:t>
            </a:r>
            <a:r>
              <a:rPr lang="en-US" sz="3200" dirty="0" smtClean="0"/>
              <a:t>OR, 3 </a:t>
            </a:r>
            <a:r>
              <a:rPr lang="en-US" sz="3200" dirty="0"/>
              <a:t>Department of Systems Biology, UT MD Anderson Cancer Center, Houston, TX</a:t>
            </a:r>
          </a:p>
          <a:p>
            <a:r>
              <a:rPr lang="en-US" sz="3200" dirty="0"/>
              <a:t>4 Bioinformatics and Computational Biology, UT MD Anderson Cancer Center, Houston, TX</a:t>
            </a:r>
          </a:p>
          <a:p>
            <a:pPr eaLnBrk="1" hangingPunct="1">
              <a:defRPr/>
            </a:pPr>
            <a:endParaRPr lang="en-US" altLang="en-US" sz="3200" dirty="0" smtClean="0">
              <a:latin typeface="Verdana" charset="0"/>
            </a:endParaRPr>
          </a:p>
          <a:p>
            <a:pPr eaLnBrk="1" hangingPunct="1">
              <a:defRPr/>
            </a:pPr>
            <a:endParaRPr lang="en-US" altLang="en-US" dirty="0" smtClean="0"/>
          </a:p>
        </p:txBody>
      </p:sp>
      <p:sp>
        <p:nvSpPr>
          <p:cNvPr id="15" name="Line 352"/>
          <p:cNvSpPr>
            <a:spLocks noChangeShapeType="1"/>
          </p:cNvSpPr>
          <p:nvPr/>
        </p:nvSpPr>
        <p:spPr bwMode="auto">
          <a:xfrm rot="5400000" flipV="1">
            <a:off x="-1971090" y="24177510"/>
            <a:ext cx="33920110" cy="20870"/>
          </a:xfrm>
          <a:prstGeom prst="line">
            <a:avLst/>
          </a:prstGeom>
          <a:noFill/>
          <a:ln w="63500">
            <a:solidFill>
              <a:srgbClr val="99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3" name="Text Box 16"/>
          <p:cNvSpPr txBox="1">
            <a:spLocks noChangeArrowheads="1"/>
          </p:cNvSpPr>
          <p:nvPr/>
        </p:nvSpPr>
        <p:spPr bwMode="auto">
          <a:xfrm>
            <a:off x="1044571" y="7412437"/>
            <a:ext cx="8172906" cy="7694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en-US" sz="4400" b="1" dirty="0" smtClean="0">
                <a:solidFill>
                  <a:srgbClr val="990909"/>
                </a:solidFill>
              </a:rPr>
              <a:t>Introduction</a:t>
            </a:r>
            <a:endParaRPr lang="en-US" altLang="en-US" sz="4400" dirty="0"/>
          </a:p>
        </p:txBody>
      </p:sp>
      <p:sp>
        <p:nvSpPr>
          <p:cNvPr id="16" name="Text Box 92"/>
          <p:cNvSpPr txBox="1">
            <a:spLocks noChangeArrowheads="1"/>
          </p:cNvSpPr>
          <p:nvPr/>
        </p:nvSpPr>
        <p:spPr bwMode="auto">
          <a:xfrm>
            <a:off x="15007338" y="38289972"/>
            <a:ext cx="4068538" cy="762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en-US" sz="4400" b="1">
                <a:solidFill>
                  <a:srgbClr val="990909"/>
                </a:solidFill>
              </a:rPr>
              <a:t>References</a:t>
            </a:r>
            <a:endParaRPr lang="en-US" altLang="en-US" sz="4400"/>
          </a:p>
        </p:txBody>
      </p:sp>
      <p:sp>
        <p:nvSpPr>
          <p:cNvPr id="17" name="Text Box 93"/>
          <p:cNvSpPr txBox="1">
            <a:spLocks noChangeArrowheads="1"/>
          </p:cNvSpPr>
          <p:nvPr/>
        </p:nvSpPr>
        <p:spPr bwMode="auto">
          <a:xfrm>
            <a:off x="15007338" y="36977464"/>
            <a:ext cx="6762005" cy="762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en-US" sz="4400" b="1" dirty="0">
                <a:solidFill>
                  <a:srgbClr val="990909"/>
                </a:solidFill>
              </a:rPr>
              <a:t>Acknowledgements</a:t>
            </a:r>
            <a:endParaRPr lang="en-US" altLang="en-US" sz="4400" dirty="0"/>
          </a:p>
        </p:txBody>
      </p:sp>
      <p:sp>
        <p:nvSpPr>
          <p:cNvPr id="18" name="Rectangle 94"/>
          <p:cNvSpPr>
            <a:spLocks noChangeArrowheads="1"/>
          </p:cNvSpPr>
          <p:nvPr/>
        </p:nvSpPr>
        <p:spPr bwMode="auto">
          <a:xfrm>
            <a:off x="14880105" y="37634128"/>
            <a:ext cx="14380694" cy="7755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lIns="228600" tIns="109728" rIns="228600" bIns="109728">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800" dirty="0" smtClean="0"/>
              <a:t>Funding provided by </a:t>
            </a:r>
            <a:r>
              <a:rPr lang="en-US" altLang="en-US" sz="1800" dirty="0"/>
              <a:t>the </a:t>
            </a:r>
            <a:r>
              <a:rPr lang="en-US" altLang="en-US" sz="1800" dirty="0" smtClean="0"/>
              <a:t>AL/CS is supported by </a:t>
            </a:r>
            <a:r>
              <a:rPr lang="en-US" sz="1800" dirty="0" smtClean="0"/>
              <a:t>US NIH grant </a:t>
            </a:r>
            <a:r>
              <a:rPr lang="en-US" sz="1800" dirty="0"/>
              <a:t>(U41 HG006623-02), the </a:t>
            </a:r>
            <a:r>
              <a:rPr lang="en-US" sz="1800" dirty="0" smtClean="0"/>
              <a:t>NRSA Award </a:t>
            </a:r>
            <a:r>
              <a:rPr lang="en-US" sz="1800" dirty="0"/>
              <a:t>(F32 CA192901), </a:t>
            </a:r>
            <a:r>
              <a:rPr lang="en-US" sz="1800" dirty="0" smtClean="0"/>
              <a:t>the NIGMS </a:t>
            </a:r>
            <a:r>
              <a:rPr lang="en-US" sz="1800" dirty="0"/>
              <a:t>grant (P41 GM103504</a:t>
            </a:r>
            <a:r>
              <a:rPr lang="en-US" sz="1800" dirty="0" smtClean="0"/>
              <a:t>) </a:t>
            </a:r>
            <a:r>
              <a:rPr lang="en-US" altLang="en-US" sz="1800" dirty="0" smtClean="0"/>
              <a:t>and </a:t>
            </a:r>
            <a:r>
              <a:rPr lang="en-US" sz="1800" dirty="0" smtClean="0"/>
              <a:t>AK </a:t>
            </a:r>
            <a:r>
              <a:rPr lang="en-US" sz="1800" dirty="0"/>
              <a:t>is </a:t>
            </a:r>
            <a:r>
              <a:rPr lang="en-US" sz="1800" dirty="0" smtClean="0"/>
              <a:t>supported by MD Anderson </a:t>
            </a:r>
            <a:r>
              <a:rPr lang="en-US" sz="1800" dirty="0"/>
              <a:t>Cancer Center </a:t>
            </a:r>
            <a:r>
              <a:rPr lang="en-US" sz="1800" dirty="0" smtClean="0"/>
              <a:t>Support Grant P30CA016672 (Bioinformatics Shared Resource).</a:t>
            </a:r>
            <a:endParaRPr lang="en-US" altLang="en-US" sz="1800" dirty="0"/>
          </a:p>
        </p:txBody>
      </p:sp>
      <p:sp>
        <p:nvSpPr>
          <p:cNvPr id="19" name="Rectangle 95"/>
          <p:cNvSpPr>
            <a:spLocks noChangeArrowheads="1"/>
          </p:cNvSpPr>
          <p:nvPr/>
        </p:nvSpPr>
        <p:spPr bwMode="auto">
          <a:xfrm>
            <a:off x="14898248" y="38910552"/>
            <a:ext cx="14362551" cy="222214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lIns="228600" tIns="109728" rIns="228600" bIns="109728">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300" dirty="0"/>
              <a:t>[1] </a:t>
            </a:r>
            <a:r>
              <a:rPr lang="en-US" altLang="en-US" sz="1300" dirty="0" err="1"/>
              <a:t>Muranen</a:t>
            </a:r>
            <a:r>
              <a:rPr lang="en-US" altLang="en-US" sz="1300" dirty="0"/>
              <a:t>, T. et al. Inhibition of PI3K/</a:t>
            </a:r>
            <a:r>
              <a:rPr lang="en-US" altLang="en-US" sz="1300" dirty="0" err="1"/>
              <a:t>mTOR</a:t>
            </a:r>
            <a:r>
              <a:rPr lang="en-US" altLang="en-US" sz="1300" dirty="0"/>
              <a:t> leads to adaptive resistance in matrix-attached cancer cells. Cancer Cell 21, 227–239 (2012</a:t>
            </a:r>
            <a:r>
              <a:rPr lang="en-US" altLang="en-US" sz="1300" dirty="0" smtClean="0"/>
              <a:t>).</a:t>
            </a:r>
          </a:p>
          <a:p>
            <a:r>
              <a:rPr lang="en-US" altLang="en-US" sz="1300" dirty="0" smtClean="0"/>
              <a:t>[</a:t>
            </a:r>
            <a:r>
              <a:rPr lang="en-US" altLang="en-US" sz="1300" dirty="0"/>
              <a:t>2] </a:t>
            </a:r>
            <a:r>
              <a:rPr lang="en-US" altLang="en-US" sz="1300" dirty="0" err="1"/>
              <a:t>Kwong</a:t>
            </a:r>
            <a:r>
              <a:rPr lang="en-US" altLang="en-US" sz="1300" dirty="0"/>
              <a:t>, L. N. et al. Co-clinical assessment identifies patterns of BRAF inhibitor resistance in melanoma. J. </a:t>
            </a:r>
            <a:r>
              <a:rPr lang="en-US" altLang="en-US" sz="1300" dirty="0" err="1"/>
              <a:t>Clin</a:t>
            </a:r>
            <a:r>
              <a:rPr lang="en-US" altLang="en-US" sz="1300" dirty="0"/>
              <a:t>. Invest. 125, 1459–1470 (2015</a:t>
            </a:r>
            <a:r>
              <a:rPr lang="en-US" altLang="en-US" sz="1300" dirty="0" smtClean="0"/>
              <a:t>).</a:t>
            </a:r>
          </a:p>
          <a:p>
            <a:r>
              <a:rPr lang="en-US" altLang="en-US" sz="1300" dirty="0" smtClean="0"/>
              <a:t>[</a:t>
            </a:r>
            <a:r>
              <a:rPr lang="en-US" altLang="en-US" sz="1300" dirty="0"/>
              <a:t>3] </a:t>
            </a:r>
            <a:r>
              <a:rPr lang="en-US" altLang="en-US" sz="1300" dirty="0" err="1"/>
              <a:t>Krepler</a:t>
            </a:r>
            <a:r>
              <a:rPr lang="en-US" altLang="en-US" sz="1300" dirty="0"/>
              <a:t>, C. et al. Personalized preclinical trials in BRAF inhibitor-resistant patient-derived xenograft models identify second-line combination therapies. </a:t>
            </a:r>
            <a:r>
              <a:rPr lang="en-US" altLang="en-US" sz="1300" dirty="0" err="1"/>
              <a:t>Clin</a:t>
            </a:r>
            <a:r>
              <a:rPr lang="en-US" altLang="en-US" sz="1300" dirty="0"/>
              <a:t>. Cancer Res. 22, 1592–1602 (2016</a:t>
            </a:r>
            <a:r>
              <a:rPr lang="en-US" altLang="en-US" sz="1300" dirty="0" smtClean="0"/>
              <a:t>).</a:t>
            </a:r>
          </a:p>
          <a:p>
            <a:r>
              <a:rPr lang="en-US" altLang="en-US" sz="1300" dirty="0" smtClean="0"/>
              <a:t>[</a:t>
            </a:r>
            <a:r>
              <a:rPr lang="en-US" altLang="en-US" sz="1300" dirty="0"/>
              <a:t>4] </a:t>
            </a:r>
            <a:r>
              <a:rPr lang="en-US" altLang="en-US" sz="1300" dirty="0" err="1"/>
              <a:t>Muranen</a:t>
            </a:r>
            <a:r>
              <a:rPr lang="en-US" altLang="en-US" sz="1300" dirty="0"/>
              <a:t>, T. et al. ERK and p38 MAPK activities determine sensitivity to PI3K/</a:t>
            </a:r>
            <a:r>
              <a:rPr lang="en-US" altLang="en-US" sz="1300" dirty="0" err="1"/>
              <a:t>mTOR</a:t>
            </a:r>
            <a:r>
              <a:rPr lang="en-US" altLang="en-US" sz="1300" dirty="0"/>
              <a:t> inhibition via regulation of MYC and YAP. Cancer Res. 76, 7168–7180 (2016</a:t>
            </a:r>
            <a:r>
              <a:rPr lang="en-US" altLang="en-US" sz="1300" dirty="0" smtClean="0"/>
              <a:t>).</a:t>
            </a:r>
          </a:p>
          <a:p>
            <a:r>
              <a:rPr lang="en-US" altLang="en-US" sz="1300" dirty="0" smtClean="0"/>
              <a:t>[</a:t>
            </a:r>
            <a:r>
              <a:rPr lang="en-US" altLang="en-US" sz="1300" dirty="0"/>
              <a:t>5] </a:t>
            </a:r>
            <a:r>
              <a:rPr lang="en-US" altLang="en-US" sz="1300" dirty="0" err="1"/>
              <a:t>Zoeller</a:t>
            </a:r>
            <a:r>
              <a:rPr lang="en-US" altLang="en-US" sz="1300" dirty="0"/>
              <a:t>, J. J., Bronson, R. T., </a:t>
            </a:r>
            <a:r>
              <a:rPr lang="en-US" altLang="en-US" sz="1300" dirty="0" err="1"/>
              <a:t>Selfors</a:t>
            </a:r>
            <a:r>
              <a:rPr lang="en-US" altLang="en-US" sz="1300" dirty="0"/>
              <a:t>, L. M., Mills, G. B. &amp; </a:t>
            </a:r>
            <a:r>
              <a:rPr lang="en-US" altLang="en-US" sz="1300" dirty="0" err="1"/>
              <a:t>Brugge</a:t>
            </a:r>
            <a:r>
              <a:rPr lang="en-US" altLang="en-US" sz="1300" dirty="0"/>
              <a:t>, J. S. Niche-localized tumor cells are protected from HER2-targeted therapy via </a:t>
            </a:r>
            <a:r>
              <a:rPr lang="en-US" altLang="en-US" sz="1300" dirty="0" smtClean="0"/>
              <a:t>up-regulation </a:t>
            </a:r>
            <a:r>
              <a:rPr lang="en-US" altLang="en-US" sz="1300" dirty="0"/>
              <a:t>of an anti-apoptotic program in vivo. </a:t>
            </a:r>
            <a:r>
              <a:rPr lang="en-US" altLang="en-US" sz="1300" dirty="0" err="1"/>
              <a:t>npj</a:t>
            </a:r>
            <a:r>
              <a:rPr lang="en-US" altLang="en-US" sz="1300" dirty="0"/>
              <a:t> Breast Cancer 3, 18 (2017</a:t>
            </a:r>
            <a:r>
              <a:rPr lang="en-US" altLang="en-US" sz="1300" dirty="0" smtClean="0"/>
              <a:t>).</a:t>
            </a:r>
          </a:p>
          <a:p>
            <a:r>
              <a:rPr lang="en-US" altLang="en-US" sz="1300" dirty="0" smtClean="0"/>
              <a:t>[</a:t>
            </a:r>
            <a:r>
              <a:rPr lang="en-US" altLang="en-US" sz="1300" dirty="0"/>
              <a:t>6] Sun, C. et al. Rational combination therapy with PARP and MEK inhibitors capitalizes on therapeutic liabilities in RAS mutant cancers. Sci. Transl. Med. 9, </a:t>
            </a:r>
            <a:r>
              <a:rPr lang="en-US" altLang="en-US" sz="1300" dirty="0" smtClean="0"/>
              <a:t>5148 </a:t>
            </a:r>
            <a:r>
              <a:rPr lang="en-US" altLang="en-US" sz="1300" dirty="0"/>
              <a:t>(2017</a:t>
            </a:r>
            <a:r>
              <a:rPr lang="en-US" altLang="en-US" sz="1300" dirty="0" smtClean="0"/>
              <a:t>).</a:t>
            </a:r>
          </a:p>
          <a:p>
            <a:r>
              <a:rPr lang="en-US" altLang="en-US" sz="1300" dirty="0" smtClean="0"/>
              <a:t>[</a:t>
            </a:r>
            <a:r>
              <a:rPr lang="en-US" altLang="en-US" sz="1300" dirty="0"/>
              <a:t>7] </a:t>
            </a:r>
            <a:r>
              <a:rPr lang="en-US" altLang="en-US" sz="1300" dirty="0" err="1"/>
              <a:t>Zervantonakis</a:t>
            </a:r>
            <a:r>
              <a:rPr lang="en-US" altLang="en-US" sz="1300" dirty="0"/>
              <a:t>, I. K. et al. Targeting apoptotic vulnerabilities in patient-derived ovarian cancer xenografts to enhance the efficacy of PI3K pathway inhibitors. Nat. </a:t>
            </a:r>
            <a:r>
              <a:rPr lang="en-US" altLang="en-US" sz="1300" dirty="0" err="1"/>
              <a:t>Commun</a:t>
            </a:r>
            <a:r>
              <a:rPr lang="en-US" altLang="en-US" sz="1300" dirty="0"/>
              <a:t>. (2017</a:t>
            </a:r>
            <a:r>
              <a:rPr lang="en-US" altLang="en-US" sz="1300" dirty="0" smtClean="0"/>
              <a:t>).</a:t>
            </a:r>
          </a:p>
          <a:p>
            <a:r>
              <a:rPr lang="en-US" altLang="en-US" sz="1300" dirty="0" smtClean="0"/>
              <a:t>[</a:t>
            </a:r>
            <a:r>
              <a:rPr lang="en-US" altLang="en-US" sz="1300" dirty="0"/>
              <a:t>8] </a:t>
            </a:r>
            <a:r>
              <a:rPr lang="en-US" altLang="en-US" sz="1300" dirty="0" err="1"/>
              <a:t>Cerami</a:t>
            </a:r>
            <a:r>
              <a:rPr lang="en-US" altLang="en-US" sz="1300" dirty="0"/>
              <a:t>, E. G. et al. Pathway Commons, a web resource for biological pathway data. Nucleic Acids Res. 39, D685–D690 (2011).</a:t>
            </a:r>
            <a:endParaRPr lang="en-US" altLang="en-US" sz="1300" dirty="0" smtClean="0"/>
          </a:p>
        </p:txBody>
      </p:sp>
      <p:sp>
        <p:nvSpPr>
          <p:cNvPr id="25" name="Rectangle 24"/>
          <p:cNvSpPr/>
          <p:nvPr/>
        </p:nvSpPr>
        <p:spPr>
          <a:xfrm>
            <a:off x="1043453" y="8133786"/>
            <a:ext cx="13836652" cy="7478970"/>
          </a:xfrm>
          <a:prstGeom prst="rect">
            <a:avLst/>
          </a:prstGeom>
        </p:spPr>
        <p:txBody>
          <a:bodyPr wrap="square">
            <a:spAutoFit/>
          </a:bodyPr>
          <a:lstStyle/>
          <a:p>
            <a:pPr lvl="0" algn="just"/>
            <a:r>
              <a:rPr lang="en-US" sz="3200" dirty="0" smtClean="0">
                <a:solidFill>
                  <a:prstClr val="black"/>
                </a:solidFill>
                <a:latin typeface="Arial" charset="0"/>
                <a:ea typeface="Arial" charset="0"/>
                <a:cs typeface="Arial" charset="0"/>
              </a:rPr>
              <a:t>Resistance </a:t>
            </a:r>
            <a:r>
              <a:rPr lang="en-US" sz="3200" dirty="0">
                <a:solidFill>
                  <a:prstClr val="black"/>
                </a:solidFill>
                <a:latin typeface="Arial" charset="0"/>
                <a:ea typeface="Arial" charset="0"/>
                <a:cs typeface="Arial" charset="0"/>
              </a:rPr>
              <a:t>to targeted therapies, either intrinsic (pre-existing at the time of treatment) or acquired (emerged as tumor adapts to therapy), is a major challenge in modern oncology. Blocking multiple escape routes using drug combinations is the best solution to drug resistance. However, the discovery of effective combinations remains a challenging task due to complexity of the underlying biological processes and inter-tumor heterogeneity. Here we developed a statistical pathway analysis method that (</a:t>
            </a:r>
            <a:r>
              <a:rPr lang="en-US" sz="3200" dirty="0" err="1">
                <a:solidFill>
                  <a:prstClr val="black"/>
                </a:solidFill>
                <a:latin typeface="Arial" charset="0"/>
                <a:ea typeface="Arial" charset="0"/>
                <a:cs typeface="Arial" charset="0"/>
              </a:rPr>
              <a:t>i</a:t>
            </a:r>
            <a:r>
              <a:rPr lang="en-US" sz="3200" dirty="0">
                <a:solidFill>
                  <a:prstClr val="black"/>
                </a:solidFill>
                <a:latin typeface="Arial" charset="0"/>
                <a:ea typeface="Arial" charset="0"/>
                <a:cs typeface="Arial" charset="0"/>
              </a:rPr>
              <a:t>) reveals pathways involved in drug activity and adaptive resistance, (ii) nominates combination therapies to down-regulate the resistance pathways. The method is based on the rationale that (</a:t>
            </a:r>
            <a:r>
              <a:rPr lang="en-US" sz="3200" dirty="0" err="1">
                <a:solidFill>
                  <a:prstClr val="black"/>
                </a:solidFill>
                <a:latin typeface="Arial" charset="0"/>
                <a:ea typeface="Arial" charset="0"/>
                <a:cs typeface="Arial" charset="0"/>
              </a:rPr>
              <a:t>i</a:t>
            </a:r>
            <a:r>
              <a:rPr lang="en-US" sz="3200" dirty="0">
                <a:solidFill>
                  <a:prstClr val="black"/>
                </a:solidFill>
                <a:latin typeface="Arial" charset="0"/>
                <a:ea typeface="Arial" charset="0"/>
                <a:cs typeface="Arial" charset="0"/>
              </a:rPr>
              <a:t>) targeting a specific genomic aberration may lead to activation of compensatory pathways (e.g., via feedback loops in short-term or secondary oncogenic alterations in long-term) and subsequent resistance, (ii) collective changes in pathway activities are better predictors of resistance and mitigation strategies than abundances of individual molecules. </a:t>
            </a:r>
          </a:p>
        </p:txBody>
      </p:sp>
      <p:sp>
        <p:nvSpPr>
          <p:cNvPr id="27" name="Text Box 16"/>
          <p:cNvSpPr txBox="1">
            <a:spLocks noChangeArrowheads="1"/>
          </p:cNvSpPr>
          <p:nvPr/>
        </p:nvSpPr>
        <p:spPr bwMode="auto">
          <a:xfrm>
            <a:off x="1011368" y="20673249"/>
            <a:ext cx="2654373" cy="762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en-US" sz="4400" b="1" dirty="0" smtClean="0">
                <a:solidFill>
                  <a:srgbClr val="990909"/>
                </a:solidFill>
              </a:rPr>
              <a:t>Method</a:t>
            </a:r>
            <a:endParaRPr lang="en-US" altLang="en-US" sz="4400" dirty="0"/>
          </a:p>
        </p:txBody>
      </p:sp>
      <p:sp>
        <p:nvSpPr>
          <p:cNvPr id="28" name="Rectangle 253"/>
          <p:cNvSpPr>
            <a:spLocks noChangeArrowheads="1"/>
          </p:cNvSpPr>
          <p:nvPr/>
        </p:nvSpPr>
        <p:spPr bwMode="auto">
          <a:xfrm>
            <a:off x="15009919" y="16970328"/>
            <a:ext cx="13477877" cy="7755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lIns="228600" tIns="109728" rIns="228600" bIns="109728">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3600" b="1" dirty="0" smtClean="0"/>
              <a:t>Network modeling</a:t>
            </a:r>
            <a:endParaRPr lang="en-US" altLang="en-US" sz="4400" b="1" dirty="0">
              <a:solidFill>
                <a:srgbClr val="990909"/>
              </a:solidFill>
            </a:endParaRPr>
          </a:p>
        </p:txBody>
      </p:sp>
      <p:sp>
        <p:nvSpPr>
          <p:cNvPr id="29" name="Rectangle 253"/>
          <p:cNvSpPr>
            <a:spLocks noChangeArrowheads="1"/>
          </p:cNvSpPr>
          <p:nvPr/>
        </p:nvSpPr>
        <p:spPr bwMode="auto">
          <a:xfrm>
            <a:off x="14934865" y="7443253"/>
            <a:ext cx="14205381" cy="7755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lIns="228600" tIns="109728" rIns="228600" bIns="109728">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3600" b="1" dirty="0" err="1" smtClean="0"/>
              <a:t>TargetScore</a:t>
            </a:r>
            <a:endParaRPr lang="en-US" altLang="en-US" sz="4400" b="1" dirty="0">
              <a:solidFill>
                <a:srgbClr val="990909"/>
              </a:solidFill>
            </a:endParaRPr>
          </a:p>
        </p:txBody>
      </p:sp>
      <p:sp>
        <p:nvSpPr>
          <p:cNvPr id="39" name="Rectangle 392"/>
          <p:cNvSpPr>
            <a:spLocks noChangeArrowheads="1"/>
          </p:cNvSpPr>
          <p:nvPr/>
        </p:nvSpPr>
        <p:spPr bwMode="auto">
          <a:xfrm>
            <a:off x="22882649" y="17664887"/>
            <a:ext cx="6257597" cy="809452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just"/>
            <a:r>
              <a:rPr lang="en-US" sz="2000" b="1" dirty="0"/>
              <a:t>Figure 4</a:t>
            </a:r>
            <a:r>
              <a:rPr lang="en-US" sz="2000" b="1" dirty="0" smtClean="0"/>
              <a:t>: </a:t>
            </a:r>
            <a:r>
              <a:rPr lang="en-US" sz="2000" b="1" dirty="0"/>
              <a:t>Network model </a:t>
            </a:r>
            <a:r>
              <a:rPr lang="en-US" sz="2000" b="1" dirty="0" smtClean="0"/>
              <a:t>construction. </a:t>
            </a:r>
            <a:r>
              <a:rPr lang="en-US" sz="2000" dirty="0" smtClean="0"/>
              <a:t>Network </a:t>
            </a:r>
            <a:r>
              <a:rPr lang="en-US" sz="2000" dirty="0"/>
              <a:t>models are constructed using the signaling data stored in Pathway Commons (PC) database and manual curation/correction by experts. PC integrates detailed human pathway data from multiple public resources such as </a:t>
            </a:r>
            <a:r>
              <a:rPr lang="en-US" sz="2000" dirty="0" err="1"/>
              <a:t>Reactome</a:t>
            </a:r>
            <a:r>
              <a:rPr lang="en-US" sz="2000" dirty="0"/>
              <a:t>, NCI PID, </a:t>
            </a:r>
            <a:r>
              <a:rPr lang="en-US" sz="2000" dirty="0" err="1"/>
              <a:t>PhosphoSitePlus</a:t>
            </a:r>
            <a:r>
              <a:rPr lang="en-US" sz="2000" dirty="0"/>
              <a:t>, Panther Pathways, and </a:t>
            </a:r>
            <a:r>
              <a:rPr lang="en-US" sz="2000" dirty="0" err="1"/>
              <a:t>HumanCyc</a:t>
            </a:r>
            <a:r>
              <a:rPr lang="en-US" sz="2000" dirty="0"/>
              <a:t>. Automated pathway extraction is achieved using algorithms embedded in the </a:t>
            </a:r>
            <a:r>
              <a:rPr lang="en-US" sz="2000" dirty="0" err="1"/>
              <a:t>BioPAX</a:t>
            </a:r>
            <a:r>
              <a:rPr lang="en-US" sz="2000" dirty="0"/>
              <a:t>/</a:t>
            </a:r>
            <a:r>
              <a:rPr lang="en-US" sz="2000" dirty="0" err="1"/>
              <a:t>PaxTools</a:t>
            </a:r>
            <a:r>
              <a:rPr lang="en-US" sz="2000" dirty="0"/>
              <a:t> pathway analysis language and software suite. In order to delineate the pathway interactions captured by RPPA data, we identified 4 different relation types: phosphorylation, </a:t>
            </a:r>
            <a:r>
              <a:rPr lang="en-US" sz="2000" dirty="0" err="1"/>
              <a:t>dephosphorylation</a:t>
            </a:r>
            <a:r>
              <a:rPr lang="en-US" sz="2000" dirty="0"/>
              <a:t>, expression </a:t>
            </a:r>
            <a:r>
              <a:rPr lang="en-US" sz="2000" dirty="0" smtClean="0"/>
              <a:t>up-regulation</a:t>
            </a:r>
            <a:r>
              <a:rPr lang="en-US" sz="2000" dirty="0"/>
              <a:t>, and expression </a:t>
            </a:r>
            <a:r>
              <a:rPr lang="en-US" sz="2000" dirty="0" smtClean="0"/>
              <a:t>down-regulation</a:t>
            </a:r>
            <a:r>
              <a:rPr lang="en-US" sz="2000" dirty="0" smtClean="0"/>
              <a:t>. </a:t>
            </a:r>
            <a:r>
              <a:rPr lang="en-US" sz="2000" dirty="0"/>
              <a:t>The first two relations can be used to explain </a:t>
            </a:r>
            <a:r>
              <a:rPr lang="en-US" sz="2000" dirty="0" err="1"/>
              <a:t>phospho</a:t>
            </a:r>
            <a:r>
              <a:rPr lang="en-US" sz="2000" dirty="0"/>
              <a:t>-protein changes, and the last two can be used to explain total protein  changes. Using the </a:t>
            </a:r>
            <a:r>
              <a:rPr lang="en-US" sz="2000" dirty="0" err="1"/>
              <a:t>BioPAX</a:t>
            </a:r>
            <a:r>
              <a:rPr lang="en-US" sz="2000" dirty="0"/>
              <a:t>-pattern framework, we define a set of patterns to detect such relations and identify signaling interactions between </a:t>
            </a:r>
            <a:r>
              <a:rPr lang="en-US" sz="2000" dirty="0" err="1" smtClean="0"/>
              <a:t>phospho</a:t>
            </a:r>
            <a:r>
              <a:rPr lang="en-US" sz="2000" dirty="0" smtClean="0"/>
              <a:t>-proteomic </a:t>
            </a:r>
            <a:r>
              <a:rPr lang="en-US" sz="2000" dirty="0"/>
              <a:t>entities (e.g., protein A and </a:t>
            </a:r>
            <a:r>
              <a:rPr lang="en-US" sz="2000" dirty="0" smtClean="0"/>
              <a:t>B).</a:t>
            </a:r>
          </a:p>
          <a:p>
            <a:pPr algn="just"/>
            <a:endParaRPr lang="en-US" sz="2000" dirty="0"/>
          </a:p>
          <a:p>
            <a:pPr algn="just"/>
            <a:r>
              <a:rPr lang="en-US" sz="2000" dirty="0" smtClean="0"/>
              <a:t>Arrows: </a:t>
            </a:r>
            <a:r>
              <a:rPr lang="en-US" sz="2000" dirty="0" smtClean="0"/>
              <a:t>Red dashed inhibition: </a:t>
            </a:r>
            <a:r>
              <a:rPr lang="en-US" sz="2000" dirty="0" err="1" smtClean="0"/>
              <a:t>de</a:t>
            </a:r>
            <a:r>
              <a:rPr lang="en-US" sz="2000" dirty="0" err="1" smtClean="0"/>
              <a:t>phosphorylation</a:t>
            </a:r>
            <a:r>
              <a:rPr lang="en-US" sz="2000" dirty="0"/>
              <a:t>, </a:t>
            </a:r>
            <a:r>
              <a:rPr lang="en-US" sz="2000" dirty="0" smtClean="0"/>
              <a:t>red solid inhibition: </a:t>
            </a:r>
            <a:r>
              <a:rPr lang="en-US" sz="2000" dirty="0" smtClean="0"/>
              <a:t>expression down-regulation, </a:t>
            </a:r>
            <a:r>
              <a:rPr lang="en-US" sz="2000" dirty="0" smtClean="0"/>
              <a:t>blue dashed arrow: </a:t>
            </a:r>
            <a:r>
              <a:rPr lang="en-US" sz="2000" dirty="0"/>
              <a:t>phosphorylation, </a:t>
            </a:r>
            <a:r>
              <a:rPr lang="en-US" sz="2000" dirty="0" smtClean="0"/>
              <a:t>and blue </a:t>
            </a:r>
            <a:r>
              <a:rPr lang="en-US" sz="2000" dirty="0"/>
              <a:t>solid </a:t>
            </a:r>
            <a:r>
              <a:rPr lang="en-US" sz="2000" dirty="0" smtClean="0"/>
              <a:t>arrow: </a:t>
            </a:r>
            <a:r>
              <a:rPr lang="en-US" sz="2000" dirty="0" smtClean="0"/>
              <a:t>expression up-regulation.</a:t>
            </a:r>
            <a:endParaRPr lang="en-US" sz="2000" dirty="0"/>
          </a:p>
        </p:txBody>
      </p:sp>
      <p:sp>
        <p:nvSpPr>
          <p:cNvPr id="30" name="Rectangle 253"/>
          <p:cNvSpPr>
            <a:spLocks noChangeArrowheads="1"/>
          </p:cNvSpPr>
          <p:nvPr/>
        </p:nvSpPr>
        <p:spPr bwMode="auto">
          <a:xfrm>
            <a:off x="15030404" y="25518002"/>
            <a:ext cx="13477877" cy="7755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lIns="228600" tIns="109728" rIns="228600" bIns="109728">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3600" b="1" dirty="0" smtClean="0"/>
              <a:t>Response to BET inhibition in ovarian cancer</a:t>
            </a:r>
            <a:endParaRPr lang="en-US" altLang="en-US" sz="4400" b="1" dirty="0">
              <a:solidFill>
                <a:srgbClr val="990909"/>
              </a:solidFill>
            </a:endParaRPr>
          </a:p>
        </p:txBody>
      </p:sp>
      <p:sp>
        <p:nvSpPr>
          <p:cNvPr id="23" name="Rectangle 392"/>
          <p:cNvSpPr>
            <a:spLocks noChangeArrowheads="1"/>
          </p:cNvSpPr>
          <p:nvPr/>
        </p:nvSpPr>
        <p:spPr bwMode="auto">
          <a:xfrm>
            <a:off x="8650223" y="15711676"/>
            <a:ext cx="6104761" cy="31700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just"/>
            <a:r>
              <a:rPr lang="en-US" sz="2000" b="1" dirty="0"/>
              <a:t>Figure 1: Adaptive resistance concept. </a:t>
            </a:r>
            <a:r>
              <a:rPr lang="en-US" sz="2000" dirty="0" smtClean="0"/>
              <a:t>Drug </a:t>
            </a:r>
            <a:r>
              <a:rPr lang="en-US" sz="2000" dirty="0"/>
              <a:t>perturbations can lead to </a:t>
            </a:r>
            <a:r>
              <a:rPr lang="en-US" sz="2000" dirty="0" smtClean="0"/>
              <a:t>the immediate impact of down-regulation </a:t>
            </a:r>
            <a:r>
              <a:rPr lang="en-US" sz="2000" dirty="0"/>
              <a:t>of target pathways (e.g., inhibition of ERK phosphorylation by MEK inhibitor) and </a:t>
            </a:r>
            <a:r>
              <a:rPr lang="en-US" sz="2000" dirty="0" smtClean="0"/>
              <a:t>up-regulation </a:t>
            </a:r>
            <a:r>
              <a:rPr lang="en-US" sz="2000" dirty="0" smtClean="0"/>
              <a:t>of compensatory </a:t>
            </a:r>
            <a:r>
              <a:rPr lang="en-US" sz="2000" dirty="0"/>
              <a:t>responses that lead to adaptation of </a:t>
            </a:r>
            <a:r>
              <a:rPr lang="en-US" sz="2000" dirty="0" smtClean="0"/>
              <a:t>tumor </a:t>
            </a:r>
            <a:r>
              <a:rPr lang="en-US" sz="2000" dirty="0"/>
              <a:t>cells and subsequent resistance to therapy (e.g., </a:t>
            </a:r>
            <a:r>
              <a:rPr lang="en-US" sz="2000" dirty="0" smtClean="0"/>
              <a:t>up-</a:t>
            </a:r>
            <a:r>
              <a:rPr lang="en-US" sz="2000" dirty="0" err="1" smtClean="0"/>
              <a:t>regegulation</a:t>
            </a:r>
            <a:r>
              <a:rPr lang="en-US" sz="2000" dirty="0" smtClean="0"/>
              <a:t> </a:t>
            </a:r>
            <a:r>
              <a:rPr lang="en-US" sz="2000" dirty="0"/>
              <a:t>of RTK expression by MEK inhibitor via a feedback loop). The adaptive resistance can be overcome by </a:t>
            </a:r>
            <a:r>
              <a:rPr lang="en-US" sz="2000" dirty="0" smtClean="0"/>
              <a:t>targeting these compensatory </a:t>
            </a:r>
            <a:r>
              <a:rPr lang="en-US" sz="2000" dirty="0"/>
              <a:t>pathways.</a:t>
            </a:r>
          </a:p>
        </p:txBody>
      </p:sp>
      <p:pic>
        <p:nvPicPr>
          <p:cNvPr id="35" name="Picture 34"/>
          <p:cNvPicPr>
            <a:picLocks noChangeAspect="1"/>
          </p:cNvPicPr>
          <p:nvPr/>
        </p:nvPicPr>
        <p:blipFill>
          <a:blip r:embed="rId4"/>
          <a:stretch>
            <a:fillRect/>
          </a:stretch>
        </p:blipFill>
        <p:spPr>
          <a:xfrm>
            <a:off x="21222089" y="1258091"/>
            <a:ext cx="5916168" cy="2081974"/>
          </a:xfrm>
          <a:prstGeom prst="rect">
            <a:avLst/>
          </a:prstGeom>
        </p:spPr>
      </p:pic>
      <p:pic>
        <p:nvPicPr>
          <p:cNvPr id="36" name="Picture 35" descr="figur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40" y="15404265"/>
            <a:ext cx="8199273" cy="5791827"/>
          </a:xfrm>
          <a:prstGeom prst="rect">
            <a:avLst/>
          </a:prstGeom>
        </p:spPr>
      </p:pic>
      <p:pic>
        <p:nvPicPr>
          <p:cNvPr id="37" name="Picture 36" descr="figure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3313" y="21318816"/>
            <a:ext cx="8418393" cy="18105733"/>
          </a:xfrm>
          <a:prstGeom prst="rect">
            <a:avLst/>
          </a:prstGeom>
        </p:spPr>
      </p:pic>
      <p:pic>
        <p:nvPicPr>
          <p:cNvPr id="44" name="Picture 43" descr="Screen Shot 2017-07-17 at 2.06.4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91413" y="8599441"/>
            <a:ext cx="7269480" cy="4642784"/>
          </a:xfrm>
          <a:prstGeom prst="rect">
            <a:avLst/>
          </a:prstGeom>
        </p:spPr>
      </p:pic>
      <p:pic>
        <p:nvPicPr>
          <p:cNvPr id="45" name="Picture 44" descr="figure3.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71079" y="8490037"/>
            <a:ext cx="5486400" cy="4958080"/>
          </a:xfrm>
          <a:prstGeom prst="rect">
            <a:avLst/>
          </a:prstGeom>
        </p:spPr>
      </p:pic>
      <p:pic>
        <p:nvPicPr>
          <p:cNvPr id="48" name="Picture 47" descr="igrov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510624" y="26229804"/>
            <a:ext cx="3200400" cy="3200400"/>
          </a:xfrm>
          <a:prstGeom prst="rect">
            <a:avLst/>
          </a:prstGeom>
        </p:spPr>
      </p:pic>
      <p:pic>
        <p:nvPicPr>
          <p:cNvPr id="49" name="Picture 48" descr="ovcar4.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26153" y="26192325"/>
            <a:ext cx="3200400" cy="3200400"/>
          </a:xfrm>
          <a:prstGeom prst="rect">
            <a:avLst/>
          </a:prstGeom>
        </p:spPr>
      </p:pic>
      <p:pic>
        <p:nvPicPr>
          <p:cNvPr id="50" name="Picture 49" descr="ovcar3.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510624" y="29657519"/>
            <a:ext cx="3200400" cy="3200400"/>
          </a:xfrm>
          <a:prstGeom prst="rect">
            <a:avLst/>
          </a:prstGeom>
        </p:spPr>
      </p:pic>
      <p:pic>
        <p:nvPicPr>
          <p:cNvPr id="51" name="Picture 50" descr="cov318.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973756" y="29657519"/>
            <a:ext cx="3200400" cy="3200400"/>
          </a:xfrm>
          <a:prstGeom prst="rect">
            <a:avLst/>
          </a:prstGeom>
        </p:spPr>
      </p:pic>
      <p:pic>
        <p:nvPicPr>
          <p:cNvPr id="52" name="Picture 51" descr="betimech.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868794" y="30991529"/>
            <a:ext cx="5224717" cy="2139646"/>
          </a:xfrm>
          <a:prstGeom prst="rect">
            <a:avLst/>
          </a:prstGeom>
        </p:spPr>
      </p:pic>
      <p:sp>
        <p:nvSpPr>
          <p:cNvPr id="38" name="Rectangle 392"/>
          <p:cNvSpPr>
            <a:spLocks noChangeArrowheads="1"/>
          </p:cNvSpPr>
          <p:nvPr/>
        </p:nvSpPr>
        <p:spPr bwMode="auto">
          <a:xfrm>
            <a:off x="1065576" y="39427652"/>
            <a:ext cx="13793956" cy="16312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just"/>
            <a:r>
              <a:rPr lang="en-US" sz="2000" b="1" dirty="0"/>
              <a:t>Figure </a:t>
            </a:r>
            <a:r>
              <a:rPr lang="en-US" sz="2000" b="1" dirty="0" smtClean="0"/>
              <a:t>2: </a:t>
            </a:r>
            <a:r>
              <a:rPr lang="en-US" sz="2000" b="1" dirty="0"/>
              <a:t>Computational p</a:t>
            </a:r>
            <a:r>
              <a:rPr lang="en-US" sz="2000" b="1" dirty="0" smtClean="0"/>
              <a:t>rotocol for </a:t>
            </a:r>
            <a:r>
              <a:rPr lang="en-US" sz="2000" b="1" dirty="0"/>
              <a:t>identification of adaptive resistance pathways </a:t>
            </a:r>
            <a:r>
              <a:rPr lang="en-US" sz="2000" b="1" dirty="0" smtClean="0"/>
              <a:t>and the nomination of </a:t>
            </a:r>
            <a:r>
              <a:rPr lang="en-US" sz="2000" b="1" dirty="0"/>
              <a:t>effective drug combinations. </a:t>
            </a:r>
            <a:r>
              <a:rPr lang="en-US" sz="2000" dirty="0"/>
              <a:t>An important step in the calculation involves </a:t>
            </a:r>
            <a:r>
              <a:rPr lang="en-US" sz="2000" dirty="0" err="1" smtClean="0"/>
              <a:t>TargetScore</a:t>
            </a:r>
            <a:r>
              <a:rPr lang="en-US" sz="2000" dirty="0" smtClean="0"/>
              <a:t> </a:t>
            </a:r>
            <a:r>
              <a:rPr lang="en-US" sz="2000" dirty="0"/>
              <a:t>(TS) calculation. High </a:t>
            </a:r>
            <a:r>
              <a:rPr lang="en-US" sz="2000" dirty="0" err="1" smtClean="0"/>
              <a:t>TargetScore</a:t>
            </a:r>
            <a:r>
              <a:rPr lang="en-US" sz="2000" dirty="0" smtClean="0"/>
              <a:t> </a:t>
            </a:r>
            <a:r>
              <a:rPr lang="en-US" sz="2000" dirty="0"/>
              <a:t>identifies proteins involved in adaptive response (e.g., </a:t>
            </a:r>
            <a:r>
              <a:rPr lang="en-US" sz="2000" dirty="0" smtClean="0"/>
              <a:t>up-regulation </a:t>
            </a:r>
            <a:r>
              <a:rPr lang="en-US" sz="2000" dirty="0"/>
              <a:t>of RTK expression by MEK inhibitor via a feedback loop) and low </a:t>
            </a:r>
            <a:r>
              <a:rPr lang="en-US" sz="2000" dirty="0" err="1" smtClean="0"/>
              <a:t>TargetScore</a:t>
            </a:r>
            <a:r>
              <a:rPr lang="en-US" sz="2000" dirty="0" smtClean="0"/>
              <a:t> </a:t>
            </a:r>
            <a:r>
              <a:rPr lang="en-US" sz="2000" dirty="0"/>
              <a:t>corresponds to the immediate impact of the drug (e.g., inhibition of ERK phosphorylation by MEK inhibitor).</a:t>
            </a:r>
          </a:p>
        </p:txBody>
      </p:sp>
      <p:sp>
        <p:nvSpPr>
          <p:cNvPr id="40" name="Rectangle 253"/>
          <p:cNvSpPr>
            <a:spLocks noChangeArrowheads="1"/>
          </p:cNvSpPr>
          <p:nvPr/>
        </p:nvSpPr>
        <p:spPr bwMode="auto">
          <a:xfrm>
            <a:off x="15147973" y="8423909"/>
            <a:ext cx="863601" cy="5293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lIns="228600" tIns="109728" rIns="228600" bIns="109728">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000" b="1" smtClean="0"/>
              <a:t>A</a:t>
            </a:r>
            <a:endParaRPr lang="en-US" altLang="en-US" sz="2800" b="1" dirty="0">
              <a:solidFill>
                <a:srgbClr val="990909"/>
              </a:solidFill>
            </a:endParaRPr>
          </a:p>
        </p:txBody>
      </p:sp>
      <p:sp>
        <p:nvSpPr>
          <p:cNvPr id="41" name="Rectangle 253"/>
          <p:cNvSpPr>
            <a:spLocks noChangeArrowheads="1"/>
          </p:cNvSpPr>
          <p:nvPr/>
        </p:nvSpPr>
        <p:spPr bwMode="auto">
          <a:xfrm>
            <a:off x="21641437" y="8423909"/>
            <a:ext cx="863601" cy="5293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lIns="228600" tIns="109728" rIns="228600" bIns="109728">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000" b="1" dirty="0" smtClean="0"/>
              <a:t>B</a:t>
            </a:r>
            <a:endParaRPr lang="en-US" altLang="en-US" sz="2800" b="1" dirty="0">
              <a:solidFill>
                <a:srgbClr val="990909"/>
              </a:solidFill>
            </a:endParaRPr>
          </a:p>
        </p:txBody>
      </p:sp>
      <p:sp>
        <p:nvSpPr>
          <p:cNvPr id="42" name="Rectangle 392"/>
          <p:cNvSpPr>
            <a:spLocks noChangeArrowheads="1"/>
          </p:cNvSpPr>
          <p:nvPr/>
        </p:nvSpPr>
        <p:spPr bwMode="auto">
          <a:xfrm>
            <a:off x="15077024" y="32975710"/>
            <a:ext cx="14084024" cy="40934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just"/>
            <a:r>
              <a:rPr lang="en-US" sz="2000" b="1" dirty="0"/>
              <a:t>Figure </a:t>
            </a:r>
            <a:r>
              <a:rPr lang="en-US" sz="2000" b="1" dirty="0" smtClean="0"/>
              <a:t>5: </a:t>
            </a:r>
            <a:r>
              <a:rPr lang="en-US" sz="2000" b="1" dirty="0"/>
              <a:t>Network model </a:t>
            </a:r>
            <a:r>
              <a:rPr lang="en-US" sz="2000" b="1" dirty="0" smtClean="0"/>
              <a:t>construction. </a:t>
            </a:r>
            <a:r>
              <a:rPr lang="en-US" sz="2000" dirty="0"/>
              <a:t>A) Four ovarian cancer cell lines (OVCAR3, OVCAR4, IGROV1, and COV318) were treated with the BET-BRD inhibitor JQ1 in 10 drug doses (5-0.01 </a:t>
            </a:r>
            <a:r>
              <a:rPr lang="en-US" sz="2000" dirty="0" err="1"/>
              <a:t>μM</a:t>
            </a:r>
            <a:r>
              <a:rPr lang="en-US" sz="2000" dirty="0"/>
              <a:t> in 2-fold serial dilutions). 24 </a:t>
            </a:r>
            <a:r>
              <a:rPr lang="en-US" sz="2000" dirty="0" err="1"/>
              <a:t>hr</a:t>
            </a:r>
            <a:r>
              <a:rPr lang="en-US" sz="2000" dirty="0"/>
              <a:t> after drug administration, the perturbed cells are harvested for RPPA analysis. In control experiments (i.e., no drug condition), cells are treated with the DMSO drug vehicle for 24 hr. Cell viability is measured using the </a:t>
            </a:r>
            <a:r>
              <a:rPr lang="en-US" sz="2000" dirty="0" err="1"/>
              <a:t>resazurin</a:t>
            </a:r>
            <a:r>
              <a:rPr lang="en-US" sz="2000" dirty="0"/>
              <a:t> assay (72 </a:t>
            </a:r>
            <a:r>
              <a:rPr lang="en-US" sz="2000" dirty="0" err="1"/>
              <a:t>hr</a:t>
            </a:r>
            <a:r>
              <a:rPr lang="en-US" sz="2000" dirty="0"/>
              <a:t> after drug treatment</a:t>
            </a:r>
            <a:r>
              <a:rPr lang="en-US" sz="2000" dirty="0" smtClean="0"/>
              <a:t>). </a:t>
            </a:r>
            <a:r>
              <a:rPr lang="en-US" sz="2000" dirty="0"/>
              <a:t>B) Each experiment is run in 3 biological and 5 technical replicates (in serial dilutions). Each slide is interrogated with a particular antibody, so for each experimental condition 152 proteomic </a:t>
            </a:r>
            <a:r>
              <a:rPr lang="en-US" sz="2000" dirty="0" smtClean="0"/>
              <a:t>entities measuring both </a:t>
            </a:r>
            <a:r>
              <a:rPr lang="en-US" sz="2000" dirty="0" err="1" smtClean="0"/>
              <a:t>phoso</a:t>
            </a:r>
            <a:r>
              <a:rPr lang="en-US" sz="2000" dirty="0" smtClean="0"/>
              <a:t>-protein and total protein concentrations. C</a:t>
            </a:r>
            <a:r>
              <a:rPr lang="en-US" sz="2000" dirty="0"/>
              <a:t>) Inhibition of the </a:t>
            </a:r>
            <a:r>
              <a:rPr lang="en-US" sz="2000" dirty="0" err="1"/>
              <a:t>bromodomain</a:t>
            </a:r>
            <a:r>
              <a:rPr lang="en-US" sz="2000" dirty="0"/>
              <a:t> and extra-terminal domain </a:t>
            </a:r>
            <a:r>
              <a:rPr lang="en-US" sz="2000" dirty="0" err="1"/>
              <a:t>bromodomain</a:t>
            </a:r>
            <a:r>
              <a:rPr lang="en-US" sz="2000" dirty="0"/>
              <a:t> (BET-BRD) proteins blocks transcription elongation and specifically inhibit expression of oncogenes including but not limited to c-</a:t>
            </a:r>
            <a:r>
              <a:rPr lang="en-US" sz="2000" dirty="0" err="1"/>
              <a:t>Myc</a:t>
            </a:r>
            <a:r>
              <a:rPr lang="en-US" sz="2000" dirty="0"/>
              <a:t> in various cancer contexts. </a:t>
            </a:r>
            <a:r>
              <a:rPr lang="en-US" sz="2000" dirty="0" smtClean="0"/>
              <a:t>D</a:t>
            </a:r>
            <a:r>
              <a:rPr lang="en-US" sz="2000" dirty="0"/>
              <a:t>) </a:t>
            </a:r>
            <a:r>
              <a:rPr lang="en-US" sz="2000" dirty="0" err="1" smtClean="0"/>
              <a:t>TargetScore</a:t>
            </a:r>
            <a:r>
              <a:rPr lang="en-US" sz="2000" dirty="0" smtClean="0"/>
              <a:t> versus drug dose dependence. Labeled points have proteomic measurements that correlate with cell viability (&gt; 0.7, Spearman</a:t>
            </a:r>
            <a:r>
              <a:rPr lang="en-US" sz="2000" dirty="0"/>
              <a:t>) </a:t>
            </a:r>
            <a:r>
              <a:rPr lang="en-US" sz="2000" dirty="0" smtClean="0"/>
              <a:t>and </a:t>
            </a:r>
            <a:r>
              <a:rPr lang="en-US" sz="2000" dirty="0"/>
              <a:t>the </a:t>
            </a:r>
            <a:r>
              <a:rPr lang="en-US" sz="2000" dirty="0" err="1"/>
              <a:t>TargetScore</a:t>
            </a:r>
            <a:r>
              <a:rPr lang="en-US" sz="2000" dirty="0"/>
              <a:t> is in the top 10%. Resistant cell lines (</a:t>
            </a:r>
            <a:r>
              <a:rPr lang="en-US" sz="2000" dirty="0" smtClean="0"/>
              <a:t>i.e</a:t>
            </a:r>
            <a:r>
              <a:rPr lang="en-US" sz="2000" dirty="0" smtClean="0"/>
              <a:t>.</a:t>
            </a:r>
            <a:r>
              <a:rPr lang="en-US" sz="2000" dirty="0" smtClean="0"/>
              <a:t> </a:t>
            </a:r>
            <a:r>
              <a:rPr lang="en-US" sz="2000" dirty="0"/>
              <a:t>COV318) have more features marked with high and dose dependent TS. This suggests the existence of an adaptive resistance program in this cell line, which can be targeted with agents combined with JQ1. Examples of those drugs are </a:t>
            </a:r>
            <a:r>
              <a:rPr lang="en-US" sz="2000" dirty="0" smtClean="0"/>
              <a:t>PKC, </a:t>
            </a:r>
            <a:r>
              <a:rPr lang="en-US" sz="2000" dirty="0"/>
              <a:t>PDK1 </a:t>
            </a:r>
            <a:r>
              <a:rPr lang="en-US" sz="2000" dirty="0" smtClean="0"/>
              <a:t>and </a:t>
            </a:r>
            <a:r>
              <a:rPr lang="en-US" sz="2000" dirty="0"/>
              <a:t>EGFR inhibitors to overcome resistance to BET inhibition in this drug resistant ovarian model system.</a:t>
            </a:r>
          </a:p>
        </p:txBody>
      </p:sp>
      <p:sp>
        <p:nvSpPr>
          <p:cNvPr id="43" name="Rectangle 392"/>
          <p:cNvSpPr>
            <a:spLocks noChangeArrowheads="1"/>
          </p:cNvSpPr>
          <p:nvPr/>
        </p:nvSpPr>
        <p:spPr bwMode="auto">
          <a:xfrm>
            <a:off x="15176230" y="31347224"/>
            <a:ext cx="506955" cy="3077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just"/>
            <a:r>
              <a:rPr lang="en-US" sz="1400" b="1" smtClean="0"/>
              <a:t>C</a:t>
            </a:r>
            <a:endParaRPr lang="en-US" sz="1400" dirty="0"/>
          </a:p>
        </p:txBody>
      </p:sp>
      <p:sp>
        <p:nvSpPr>
          <p:cNvPr id="53" name="Rectangle 392"/>
          <p:cNvSpPr>
            <a:spLocks noChangeArrowheads="1"/>
          </p:cNvSpPr>
          <p:nvPr/>
        </p:nvSpPr>
        <p:spPr bwMode="auto">
          <a:xfrm>
            <a:off x="21284628" y="26267035"/>
            <a:ext cx="506955" cy="3077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just"/>
            <a:r>
              <a:rPr lang="en-US" sz="1400" b="1" dirty="0" smtClean="0"/>
              <a:t>D</a:t>
            </a:r>
            <a:endParaRPr lang="en-US" sz="1400" dirty="0"/>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50089" y="17664887"/>
            <a:ext cx="7400311" cy="7853115"/>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70915" y="1183602"/>
            <a:ext cx="1969331" cy="3374243"/>
          </a:xfrm>
          <a:prstGeom prst="rect">
            <a:avLst/>
          </a:prstGeom>
        </p:spPr>
      </p:pic>
    </p:spTree>
    <p:extLst>
      <p:ext uri="{BB962C8B-B14F-4D97-AF65-F5344CB8AC3E}">
        <p14:creationId xmlns:p14="http://schemas.microsoft.com/office/powerpoint/2010/main" val="6348780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4998</TotalTime>
  <Words>1486</Words>
  <Application>Microsoft Macintosh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Calibri Light</vt:lpstr>
      <vt:lpstr>ＭＳ Ｐゴシック</vt:lpstr>
      <vt:lpstr>Verdana</vt:lpstr>
      <vt:lpstr>Arial</vt:lpstr>
      <vt:lpstr>Office Theme</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AL</cp:lastModifiedBy>
  <cp:revision>186</cp:revision>
  <dcterms:created xsi:type="dcterms:W3CDTF">2017-07-05T17:36:43Z</dcterms:created>
  <dcterms:modified xsi:type="dcterms:W3CDTF">2017-07-18T18:57:23Z</dcterms:modified>
</cp:coreProperties>
</file>